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sldIdLst>
    <p:sldId id="256" r:id="rId2"/>
    <p:sldId id="257" r:id="rId3"/>
    <p:sldId id="258" r:id="rId4"/>
    <p:sldId id="290" r:id="rId5"/>
    <p:sldId id="260" r:id="rId6"/>
    <p:sldId id="261" r:id="rId7"/>
    <p:sldId id="262" r:id="rId8"/>
    <p:sldId id="263" r:id="rId9"/>
    <p:sldId id="265" r:id="rId10"/>
    <p:sldId id="264" r:id="rId11"/>
    <p:sldId id="266" r:id="rId12"/>
    <p:sldId id="282" r:id="rId13"/>
    <p:sldId id="292" r:id="rId14"/>
    <p:sldId id="289" r:id="rId15"/>
    <p:sldId id="271" r:id="rId16"/>
    <p:sldId id="283" r:id="rId17"/>
    <p:sldId id="272" r:id="rId18"/>
    <p:sldId id="274" r:id="rId19"/>
    <p:sldId id="275" r:id="rId20"/>
    <p:sldId id="277" r:id="rId21"/>
    <p:sldId id="285" r:id="rId22"/>
    <p:sldId id="288" r:id="rId23"/>
    <p:sldId id="269" r:id="rId24"/>
    <p:sldId id="270" r:id="rId25"/>
    <p:sldId id="287" r:id="rId26"/>
    <p:sldId id="276" r:id="rId27"/>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1pPr>
    <a:lvl2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2pPr>
    <a:lvl3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3pPr>
    <a:lvl4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4pPr>
    <a:lvl5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5pPr>
    <a:lvl6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6pPr>
    <a:lvl7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7pPr>
    <a:lvl8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8pPr>
    <a:lvl9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6E9E1"/>
    <a:srgbClr val="E5C1AC"/>
    <a:srgbClr val="792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3C98DA-9D69-6816-41EB-3C05DED79B0D}" v="154" dt="2023-02-13T10:02:26.839"/>
    <p1510:client id="{8215FEF9-A5A7-8F7C-424B-AFEF396135EB}" v="537" dt="2023-02-13T12:43:26.590"/>
    <p1510:client id="{9A57275A-3681-D26B-DFCB-B5215A989610}" v="2720" dt="2023-02-13T09:35:49.808"/>
    <p1510:client id="{DF9415F4-3E7A-5C44-BDCC-A0CEE6CB7E8F}" v="276" dt="2023-02-13T13:02:09.762"/>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DDF"/>
          </a:solidFill>
        </a:fill>
      </a:tcStyle>
    </a:wholeTbl>
    <a:band2H>
      <a:tcTxStyle/>
      <a:tcStyle>
        <a:tcBdr/>
        <a:fill>
          <a:solidFill>
            <a:srgbClr val="FFE8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5E5E5E"/>
        </a:fontRef>
        <a:srgbClr val="5E5E5E"/>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5E5E5E"/>
        </a:fontRef>
        <a:srgbClr val="5E5E5E"/>
      </a:tcTxStyle>
      <a:tcStyle>
        <a:tcBdr>
          <a:left>
            <a:ln w="12700" cap="flat">
              <a:noFill/>
              <a:miter lim="400000"/>
            </a:ln>
          </a:left>
          <a:right>
            <a:ln w="12700" cap="flat">
              <a:noFill/>
              <a:miter lim="400000"/>
            </a:ln>
          </a:right>
          <a:top>
            <a:ln w="508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D1D1"/>
          </a:solidFill>
        </a:fill>
      </a:tcStyle>
    </a:wholeTbl>
    <a:band2H>
      <a:tcTxStyle/>
      <a:tcStyle>
        <a:tcBdr/>
        <a:fill>
          <a:solidFill>
            <a:srgbClr val="E9E9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Row>
  </a:tblStyle>
  <a:tblStyle styleId="{2708684C-4D16-4618-839F-0558EEFCDFE6}" styleName="">
    <a:tblBg/>
    <a:wholeTbl>
      <a:tcTxStyle b="off"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wholeTbl>
    <a:band2H>
      <a:tcTxStyle/>
      <a:tcStyle>
        <a:tcBdr/>
        <a:fill>
          <a:solidFill>
            <a:srgbClr val="FFFFFF"/>
          </a:solidFill>
        </a:fill>
      </a:tcStyle>
    </a:band2H>
    <a:firstCol>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firstCol>
    <a:lastRow>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508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lastRow>
    <a:firstRow>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254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firstRow>
  </a:tblStyle>
  <a:tblStyle styleId="{5940675A-B579-460E-94D1-54222C63F5DA}" styleName="Ingen stil, tabellrutenet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29"/>
  </p:normalViewPr>
  <p:slideViewPr>
    <p:cSldViewPr snapToGrid="0" snapToObjects="1">
      <p:cViewPr varScale="1">
        <p:scale>
          <a:sx n="76" d="100"/>
          <a:sy n="76" d="100"/>
        </p:scale>
        <p:origin x="56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1143000" y="685800"/>
            <a:ext cx="4572000" cy="3429000"/>
          </a:xfrm>
          <a:prstGeom prst="rect">
            <a:avLst/>
          </a:prstGeom>
        </p:spPr>
        <p:txBody>
          <a:bodyPr/>
          <a:lstStyle/>
          <a:p>
            <a:endParaRPr/>
          </a:p>
        </p:txBody>
      </p:sp>
      <p:sp>
        <p:nvSpPr>
          <p:cNvPr id="174" name="Shape 174"/>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tel og punkttegn">
    <p:spTree>
      <p:nvGrpSpPr>
        <p:cNvPr id="1" name=""/>
        <p:cNvGrpSpPr/>
        <p:nvPr/>
      </p:nvGrpSpPr>
      <p:grpSpPr>
        <a:xfrm>
          <a:off x="0" y="0"/>
          <a:ext cx="0" cy="0"/>
          <a:chOff x="0" y="0"/>
          <a:chExt cx="0" cy="0"/>
        </a:xfrm>
      </p:grpSpPr>
      <p:sp>
        <p:nvSpPr>
          <p:cNvPr id="42" name="Brødtekst nivå én…"/>
          <p:cNvSpPr txBox="1">
            <a:spLocks noGrp="1"/>
          </p:cNvSpPr>
          <p:nvPr>
            <p:ph type="body" idx="1" hasCustomPrompt="1"/>
          </p:nvPr>
        </p:nvSpPr>
        <p:spPr>
          <a:prstGeom prst="rect">
            <a:avLst/>
          </a:prstGeom>
        </p:spPr>
        <p:txBody>
          <a:bodyPr/>
          <a:lstStyle/>
          <a:p>
            <a:r>
              <a:t>Punkttegntekst i lysbilde</a:t>
            </a:r>
          </a:p>
          <a:p>
            <a:pPr lvl="1"/>
            <a:endParaRPr/>
          </a:p>
          <a:p>
            <a:pPr lvl="2"/>
            <a:endParaRPr/>
          </a:p>
          <a:p>
            <a:pPr lvl="3"/>
            <a:endParaRPr/>
          </a:p>
          <a:p>
            <a:pPr lvl="4"/>
            <a:endParaRPr/>
          </a:p>
        </p:txBody>
      </p:sp>
      <p:sp>
        <p:nvSpPr>
          <p:cNvPr id="43" name="Lysbildeundertittel"/>
          <p:cNvSpPr txBox="1">
            <a:spLocks noGrp="1"/>
          </p:cNvSpPr>
          <p:nvPr>
            <p:ph type="body" sz="quarter" idx="21" hasCustomPrompt="1"/>
          </p:nvPr>
        </p:nvSpPr>
        <p:spPr>
          <a:xfrm>
            <a:off x="698499" y="1412977"/>
            <a:ext cx="11607803" cy="671804"/>
          </a:xfrm>
          <a:prstGeom prst="rect">
            <a:avLst/>
          </a:prstGeom>
        </p:spPr>
        <p:txBody>
          <a:bodyPr/>
          <a:lstStyle>
            <a:lvl1pPr marL="0" indent="0" defTabSz="587022">
              <a:lnSpc>
                <a:spcPct val="100000"/>
              </a:lnSpc>
              <a:spcBef>
                <a:spcPts val="0"/>
              </a:spcBef>
              <a:buSzTx/>
              <a:buNone/>
              <a:defRPr sz="3800" b="1"/>
            </a:lvl1pPr>
          </a:lstStyle>
          <a:p>
            <a:r>
              <a:t>Lysbildeundertittel</a:t>
            </a:r>
          </a:p>
        </p:txBody>
      </p:sp>
      <p:sp>
        <p:nvSpPr>
          <p:cNvPr id="44" name="Lysbilde-…"/>
          <p:cNvSpPr txBox="1">
            <a:spLocks noGrp="1"/>
          </p:cNvSpPr>
          <p:nvPr>
            <p:ph type="title" hasCustomPrompt="1"/>
          </p:nvPr>
        </p:nvSpPr>
        <p:spPr>
          <a:prstGeom prst="rect">
            <a:avLst/>
          </a:prstGeom>
        </p:spPr>
        <p:txBody>
          <a:bodyPr/>
          <a:lstStyle/>
          <a:p>
            <a:r>
              <a:t>Lysbilde-
tittel</a:t>
            </a:r>
          </a:p>
          <a:p>
            <a:endParaRPr/>
          </a:p>
        </p:txBody>
      </p:sp>
      <p:sp>
        <p:nvSpPr>
          <p:cNvPr id="45"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Bilde – 3 per side">
    <p:spTree>
      <p:nvGrpSpPr>
        <p:cNvPr id="1" name=""/>
        <p:cNvGrpSpPr/>
        <p:nvPr/>
      </p:nvGrpSpPr>
      <p:grpSpPr>
        <a:xfrm>
          <a:off x="0" y="0"/>
          <a:ext cx="0" cy="0"/>
          <a:chOff x="0" y="0"/>
          <a:chExt cx="0" cy="0"/>
        </a:xfrm>
      </p:grpSpPr>
      <p:sp>
        <p:nvSpPr>
          <p:cNvPr id="124" name="Bilde"/>
          <p:cNvSpPr>
            <a:spLocks noGrp="1"/>
          </p:cNvSpPr>
          <p:nvPr>
            <p:ph type="pic" idx="21"/>
          </p:nvPr>
        </p:nvSpPr>
        <p:spPr>
          <a:xfrm>
            <a:off x="-2082800" y="687557"/>
            <a:ext cx="11165190" cy="8373893"/>
          </a:xfrm>
          <a:prstGeom prst="rect">
            <a:avLst/>
          </a:prstGeom>
        </p:spPr>
        <p:txBody>
          <a:bodyPr lIns="91439" tIns="45719" rIns="91439" bIns="45719">
            <a:noAutofit/>
          </a:bodyPr>
          <a:lstStyle/>
          <a:p>
            <a:endParaRPr/>
          </a:p>
        </p:txBody>
      </p:sp>
      <p:sp>
        <p:nvSpPr>
          <p:cNvPr id="125" name="Bilde"/>
          <p:cNvSpPr>
            <a:spLocks noGrp="1"/>
          </p:cNvSpPr>
          <p:nvPr>
            <p:ph type="pic" sz="half" idx="22"/>
          </p:nvPr>
        </p:nvSpPr>
        <p:spPr>
          <a:xfrm>
            <a:off x="6597650" y="292100"/>
            <a:ext cx="5740400" cy="4592321"/>
          </a:xfrm>
          <a:prstGeom prst="rect">
            <a:avLst/>
          </a:prstGeom>
        </p:spPr>
        <p:txBody>
          <a:bodyPr lIns="91439" tIns="45719" rIns="91439" bIns="45719">
            <a:noAutofit/>
          </a:bodyPr>
          <a:lstStyle/>
          <a:p>
            <a:endParaRPr/>
          </a:p>
        </p:txBody>
      </p:sp>
      <p:sp>
        <p:nvSpPr>
          <p:cNvPr id="126" name="Bilde"/>
          <p:cNvSpPr>
            <a:spLocks noGrp="1"/>
          </p:cNvSpPr>
          <p:nvPr>
            <p:ph type="pic" idx="23"/>
          </p:nvPr>
        </p:nvSpPr>
        <p:spPr>
          <a:xfrm>
            <a:off x="4984750" y="2749550"/>
            <a:ext cx="7937500" cy="9238276"/>
          </a:xfrm>
          <a:prstGeom prst="rect">
            <a:avLst/>
          </a:prstGeom>
        </p:spPr>
        <p:txBody>
          <a:bodyPr lIns="91439" tIns="45719" rIns="91439" bIns="45719">
            <a:noAutofit/>
          </a:bodyPr>
          <a:lstStyle/>
          <a:p>
            <a:endParaRPr/>
          </a:p>
        </p:txBody>
      </p:sp>
      <p:sp>
        <p:nvSpPr>
          <p:cNvPr id="127"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lde">
    <p:spTree>
      <p:nvGrpSpPr>
        <p:cNvPr id="1" name=""/>
        <p:cNvGrpSpPr/>
        <p:nvPr/>
      </p:nvGrpSpPr>
      <p:grpSpPr>
        <a:xfrm>
          <a:off x="0" y="0"/>
          <a:ext cx="0" cy="0"/>
          <a:chOff x="0" y="0"/>
          <a:chExt cx="0" cy="0"/>
        </a:xfrm>
      </p:grpSpPr>
      <p:sp>
        <p:nvSpPr>
          <p:cNvPr id="134" name="886640052_3195x2556.jpeg"/>
          <p:cNvSpPr>
            <a:spLocks noGrp="1"/>
          </p:cNvSpPr>
          <p:nvPr>
            <p:ph type="pic" idx="21"/>
          </p:nvPr>
        </p:nvSpPr>
        <p:spPr>
          <a:xfrm>
            <a:off x="-1016000" y="-1054100"/>
            <a:ext cx="14427200" cy="11541760"/>
          </a:xfrm>
          <a:prstGeom prst="rect">
            <a:avLst/>
          </a:prstGeom>
        </p:spPr>
        <p:txBody>
          <a:bodyPr lIns="91439" tIns="45719" rIns="91439" bIns="45719">
            <a:noAutofit/>
          </a:bodyPr>
          <a:lstStyle/>
          <a:p>
            <a:endParaRPr/>
          </a:p>
        </p:txBody>
      </p:sp>
      <p:sp>
        <p:nvSpPr>
          <p:cNvPr id="135" name="Lysbildenummer"/>
          <p:cNvSpPr txBox="1">
            <a:spLocks noGrp="1"/>
          </p:cNvSpPr>
          <p:nvPr>
            <p:ph type="sldNum" sz="quarter" idx="2"/>
          </p:nvPr>
        </p:nvSpPr>
        <p:spPr>
          <a:xfrm>
            <a:off x="6399352" y="9220201"/>
            <a:ext cx="206096" cy="287478"/>
          </a:xfrm>
          <a:prstGeom prst="rect">
            <a:avLst/>
          </a:prstGeom>
        </p:spPr>
        <p:txBody>
          <a:bodyPr/>
          <a:lstStyle>
            <a:lvl1pPr>
              <a:defRPr>
                <a:solidFill>
                  <a:srgbClr val="FFFFFF"/>
                </a:solidFill>
              </a:defRPr>
            </a:lvl1pPr>
          </a:lstStyle>
          <a:p>
            <a:fld id="{86CB4B4D-7CA3-9044-876B-883B54F8677D}" type="slidenum">
              <a:rPr/>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om">
    <p:spTree>
      <p:nvGrpSpPr>
        <p:cNvPr id="1" name=""/>
        <p:cNvGrpSpPr/>
        <p:nvPr/>
      </p:nvGrpSpPr>
      <p:grpSpPr>
        <a:xfrm>
          <a:off x="0" y="0"/>
          <a:ext cx="0" cy="0"/>
          <a:chOff x="0" y="0"/>
          <a:chExt cx="0" cy="0"/>
        </a:xfrm>
      </p:grpSpPr>
      <p:pic>
        <p:nvPicPr>
          <p:cNvPr id="142" name="logo_primær_500px.jpg" descr="logo_primær_500px.jpg"/>
          <p:cNvPicPr>
            <a:picLocks noChangeAspect="1"/>
          </p:cNvPicPr>
          <p:nvPr/>
        </p:nvPicPr>
        <p:blipFill>
          <a:blip r:embed="rId2"/>
          <a:stretch>
            <a:fillRect/>
          </a:stretch>
        </p:blipFill>
        <p:spPr>
          <a:xfrm>
            <a:off x="10418455" y="8933813"/>
            <a:ext cx="1597759" cy="504892"/>
          </a:xfrm>
          <a:prstGeom prst="rect">
            <a:avLst/>
          </a:prstGeom>
          <a:ln w="12700">
            <a:miter lim="400000"/>
          </a:ln>
        </p:spPr>
      </p:pic>
      <p:pic>
        <p:nvPicPr>
          <p:cNvPr id="2" name="Bilde 1">
            <a:extLst>
              <a:ext uri="{FF2B5EF4-FFF2-40B4-BE49-F238E27FC236}">
                <a16:creationId xmlns:a16="http://schemas.microsoft.com/office/drawing/2014/main" id="{E9737F9F-27BB-36F0-74EC-9F0DEB4545F3}"/>
              </a:ext>
            </a:extLst>
          </p:cNvPr>
          <p:cNvPicPr>
            <a:picLocks noChangeAspect="1"/>
          </p:cNvPicPr>
          <p:nvPr userDrawn="1"/>
        </p:nvPicPr>
        <p:blipFill>
          <a:blip r:embed="rId3"/>
          <a:stretch>
            <a:fillRect/>
          </a:stretch>
        </p:blipFill>
        <p:spPr>
          <a:xfrm>
            <a:off x="8217863" y="8905876"/>
            <a:ext cx="1542224" cy="478952"/>
          </a:xfrm>
          <a:prstGeom prst="rect">
            <a:avLst/>
          </a:prstGeom>
        </p:spPr>
      </p:pic>
      <p:pic>
        <p:nvPicPr>
          <p:cNvPr id="5" name="Bilde 4">
            <a:extLst>
              <a:ext uri="{FF2B5EF4-FFF2-40B4-BE49-F238E27FC236}">
                <a16:creationId xmlns:a16="http://schemas.microsoft.com/office/drawing/2014/main" id="{D266EF35-FE4E-8C5A-18E1-D8207A005550}"/>
              </a:ext>
            </a:extLst>
          </p:cNvPr>
          <p:cNvPicPr>
            <a:picLocks noChangeAspect="1"/>
          </p:cNvPicPr>
          <p:nvPr userDrawn="1"/>
        </p:nvPicPr>
        <p:blipFill>
          <a:blip r:embed="rId4"/>
          <a:stretch>
            <a:fillRect/>
          </a:stretch>
        </p:blipFill>
        <p:spPr>
          <a:xfrm>
            <a:off x="5869660" y="9032268"/>
            <a:ext cx="1689835" cy="321395"/>
          </a:xfrm>
          <a:prstGeom prst="rect">
            <a:avLst/>
          </a:prstGeom>
        </p:spPr>
      </p:pic>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Bare tittel">
    <p:spTree>
      <p:nvGrpSpPr>
        <p:cNvPr id="1" name=""/>
        <p:cNvGrpSpPr/>
        <p:nvPr/>
      </p:nvGrpSpPr>
      <p:grpSpPr>
        <a:xfrm>
          <a:off x="0" y="0"/>
          <a:ext cx="0" cy="0"/>
          <a:chOff x="0" y="0"/>
          <a:chExt cx="0" cy="0"/>
        </a:xfrm>
      </p:grpSpPr>
      <p:sp>
        <p:nvSpPr>
          <p:cNvPr id="150" name="Rett pil 26"/>
          <p:cNvSpPr/>
          <p:nvPr/>
        </p:nvSpPr>
        <p:spPr>
          <a:xfrm flipH="1">
            <a:off x="-123736" y="815722"/>
            <a:ext cx="3" cy="974840"/>
          </a:xfrm>
          <a:prstGeom prst="line">
            <a:avLst/>
          </a:prstGeom>
          <a:ln w="3175">
            <a:solidFill>
              <a:srgbClr val="FFFFFF"/>
            </a:solidFill>
            <a:headEnd type="triangle"/>
            <a:tailEnd type="triangle"/>
          </a:ln>
        </p:spPr>
        <p:txBody>
          <a:bodyPr lIns="45718" tIns="45718" rIns="45718" bIns="45718"/>
          <a:lstStyle/>
          <a:p>
            <a:endParaRPr/>
          </a:p>
        </p:txBody>
      </p:sp>
      <p:sp>
        <p:nvSpPr>
          <p:cNvPr id="151" name="Rett pil 65"/>
          <p:cNvSpPr/>
          <p:nvPr/>
        </p:nvSpPr>
        <p:spPr>
          <a:xfrm>
            <a:off x="13103983" y="815723"/>
            <a:ext cx="2" cy="974841"/>
          </a:xfrm>
          <a:prstGeom prst="line">
            <a:avLst/>
          </a:prstGeom>
          <a:ln w="3175">
            <a:solidFill>
              <a:srgbClr val="FFFFFF"/>
            </a:solidFill>
            <a:headEnd type="triangle"/>
            <a:tailEnd type="triangle"/>
          </a:ln>
        </p:spPr>
        <p:txBody>
          <a:bodyPr lIns="45718" tIns="45718" rIns="45718" bIns="45718"/>
          <a:lstStyle/>
          <a:p>
            <a:endParaRPr/>
          </a:p>
        </p:txBody>
      </p:sp>
      <p:sp>
        <p:nvSpPr>
          <p:cNvPr id="152" name="Rett pil 66"/>
          <p:cNvSpPr/>
          <p:nvPr/>
        </p:nvSpPr>
        <p:spPr>
          <a:xfrm flipH="1">
            <a:off x="632294" y="267473"/>
            <a:ext cx="3487649" cy="2"/>
          </a:xfrm>
          <a:prstGeom prst="line">
            <a:avLst/>
          </a:prstGeom>
          <a:ln w="3175">
            <a:solidFill>
              <a:srgbClr val="FFFFFF"/>
            </a:solidFill>
            <a:headEnd type="triangle"/>
            <a:tailEnd type="triangle"/>
          </a:ln>
        </p:spPr>
        <p:txBody>
          <a:bodyPr lIns="45718" tIns="45718" rIns="45718" bIns="45718"/>
          <a:lstStyle/>
          <a:p>
            <a:endParaRPr/>
          </a:p>
        </p:txBody>
      </p:sp>
      <p:sp>
        <p:nvSpPr>
          <p:cNvPr id="153" name="Rett pil 69"/>
          <p:cNvSpPr/>
          <p:nvPr/>
        </p:nvSpPr>
        <p:spPr>
          <a:xfrm flipV="1">
            <a:off x="-123736" y="1992871"/>
            <a:ext cx="2" cy="6932705"/>
          </a:xfrm>
          <a:prstGeom prst="line">
            <a:avLst/>
          </a:prstGeom>
          <a:ln w="3175">
            <a:solidFill>
              <a:srgbClr val="FFFFFF"/>
            </a:solidFill>
            <a:headEnd type="triangle"/>
            <a:tailEnd type="triangle"/>
          </a:ln>
        </p:spPr>
        <p:txBody>
          <a:bodyPr lIns="45718" tIns="45718" rIns="45718" bIns="45718"/>
          <a:lstStyle/>
          <a:p>
            <a:endParaRPr/>
          </a:p>
        </p:txBody>
      </p:sp>
      <p:sp>
        <p:nvSpPr>
          <p:cNvPr id="154" name="Rett pil 71"/>
          <p:cNvSpPr/>
          <p:nvPr/>
        </p:nvSpPr>
        <p:spPr>
          <a:xfrm flipV="1">
            <a:off x="13103983" y="1991446"/>
            <a:ext cx="2" cy="6932705"/>
          </a:xfrm>
          <a:prstGeom prst="line">
            <a:avLst/>
          </a:prstGeom>
          <a:ln w="3175">
            <a:solidFill>
              <a:srgbClr val="FFFFFF"/>
            </a:solidFill>
            <a:headEnd type="triangle"/>
            <a:tailEnd type="triangle"/>
          </a:ln>
        </p:spPr>
        <p:txBody>
          <a:bodyPr lIns="45718" tIns="45718" rIns="45718" bIns="45718"/>
          <a:lstStyle/>
          <a:p>
            <a:endParaRPr/>
          </a:p>
        </p:txBody>
      </p:sp>
      <p:sp>
        <p:nvSpPr>
          <p:cNvPr id="155" name="Rett pil 77"/>
          <p:cNvSpPr/>
          <p:nvPr/>
        </p:nvSpPr>
        <p:spPr>
          <a:xfrm flipH="1">
            <a:off x="4759893" y="267472"/>
            <a:ext cx="3487649" cy="2"/>
          </a:xfrm>
          <a:prstGeom prst="line">
            <a:avLst/>
          </a:prstGeom>
          <a:ln w="3175">
            <a:solidFill>
              <a:srgbClr val="FFFFFF"/>
            </a:solidFill>
            <a:headEnd type="triangle"/>
            <a:tailEnd type="triangle"/>
          </a:ln>
        </p:spPr>
        <p:txBody>
          <a:bodyPr lIns="45718" tIns="45718" rIns="45718" bIns="45718"/>
          <a:lstStyle/>
          <a:p>
            <a:endParaRPr/>
          </a:p>
        </p:txBody>
      </p:sp>
      <p:sp>
        <p:nvSpPr>
          <p:cNvPr id="156" name="Rett pil 79"/>
          <p:cNvSpPr/>
          <p:nvPr/>
        </p:nvSpPr>
        <p:spPr>
          <a:xfrm flipH="1">
            <a:off x="8893047" y="267471"/>
            <a:ext cx="3487649" cy="2"/>
          </a:xfrm>
          <a:prstGeom prst="line">
            <a:avLst/>
          </a:prstGeom>
          <a:ln w="3175">
            <a:solidFill>
              <a:srgbClr val="FFFFFF"/>
            </a:solidFill>
            <a:headEnd type="triangle"/>
            <a:tailEnd type="triangle"/>
          </a:ln>
        </p:spPr>
        <p:txBody>
          <a:bodyPr lIns="45718" tIns="45718" rIns="45718" bIns="45718"/>
          <a:lstStyle/>
          <a:p>
            <a:endParaRPr/>
          </a:p>
        </p:txBody>
      </p:sp>
      <p:sp>
        <p:nvSpPr>
          <p:cNvPr id="157" name="Rett pil 81"/>
          <p:cNvSpPr/>
          <p:nvPr/>
        </p:nvSpPr>
        <p:spPr>
          <a:xfrm flipH="1">
            <a:off x="631007" y="9464825"/>
            <a:ext cx="3487649" cy="3"/>
          </a:xfrm>
          <a:prstGeom prst="line">
            <a:avLst/>
          </a:prstGeom>
          <a:ln w="3175">
            <a:solidFill>
              <a:srgbClr val="FFFFFF"/>
            </a:solidFill>
            <a:headEnd type="triangle"/>
            <a:tailEnd type="triangle"/>
          </a:ln>
        </p:spPr>
        <p:txBody>
          <a:bodyPr lIns="45718" tIns="45718" rIns="45718" bIns="45718"/>
          <a:lstStyle/>
          <a:p>
            <a:endParaRPr/>
          </a:p>
        </p:txBody>
      </p:sp>
      <p:sp>
        <p:nvSpPr>
          <p:cNvPr id="158" name="Rett pil 82"/>
          <p:cNvSpPr/>
          <p:nvPr/>
        </p:nvSpPr>
        <p:spPr>
          <a:xfrm flipH="1">
            <a:off x="4758606" y="9464823"/>
            <a:ext cx="3487649" cy="3"/>
          </a:xfrm>
          <a:prstGeom prst="line">
            <a:avLst/>
          </a:prstGeom>
          <a:ln w="3175">
            <a:solidFill>
              <a:srgbClr val="FFFFFF"/>
            </a:solidFill>
            <a:headEnd type="triangle"/>
            <a:tailEnd type="triangle"/>
          </a:ln>
        </p:spPr>
        <p:txBody>
          <a:bodyPr lIns="45718" tIns="45718" rIns="45718" bIns="45718"/>
          <a:lstStyle/>
          <a:p>
            <a:endParaRPr/>
          </a:p>
        </p:txBody>
      </p:sp>
      <p:sp>
        <p:nvSpPr>
          <p:cNvPr id="159" name="Rett pil 83"/>
          <p:cNvSpPr/>
          <p:nvPr/>
        </p:nvSpPr>
        <p:spPr>
          <a:xfrm flipH="1">
            <a:off x="8891761" y="9464822"/>
            <a:ext cx="3487649" cy="2"/>
          </a:xfrm>
          <a:prstGeom prst="line">
            <a:avLst/>
          </a:prstGeom>
          <a:ln w="3175">
            <a:solidFill>
              <a:srgbClr val="FFFFFF"/>
            </a:solidFill>
            <a:headEnd type="triangle"/>
            <a:tailEnd type="triangle"/>
          </a:ln>
        </p:spPr>
        <p:txBody>
          <a:bodyPr lIns="45718" tIns="45718" rIns="45718" bIns="45718"/>
          <a:lstStyle/>
          <a:p>
            <a:endParaRPr/>
          </a:p>
        </p:txBody>
      </p:sp>
      <p:sp>
        <p:nvSpPr>
          <p:cNvPr id="160" name="Rett linje 27"/>
          <p:cNvSpPr/>
          <p:nvPr/>
        </p:nvSpPr>
        <p:spPr>
          <a:xfrm flipH="1" flipV="1">
            <a:off x="632294" y="2255806"/>
            <a:ext cx="11759571" cy="1"/>
          </a:xfrm>
          <a:prstGeom prst="line">
            <a:avLst/>
          </a:prstGeom>
          <a:ln w="3175">
            <a:solidFill>
              <a:srgbClr val="AEAEAE"/>
            </a:solidFill>
          </a:ln>
        </p:spPr>
        <p:txBody>
          <a:bodyPr lIns="45718" tIns="45718" rIns="45718" bIns="45718"/>
          <a:lstStyle/>
          <a:p>
            <a:endParaRPr/>
          </a:p>
        </p:txBody>
      </p:sp>
      <p:sp>
        <p:nvSpPr>
          <p:cNvPr id="161" name="Rett pil 20"/>
          <p:cNvSpPr/>
          <p:nvPr/>
        </p:nvSpPr>
        <p:spPr>
          <a:xfrm flipH="1">
            <a:off x="632294" y="267473"/>
            <a:ext cx="3487649" cy="2"/>
          </a:xfrm>
          <a:prstGeom prst="line">
            <a:avLst/>
          </a:prstGeom>
          <a:ln w="3175">
            <a:solidFill>
              <a:srgbClr val="FFFFFF"/>
            </a:solidFill>
            <a:headEnd type="triangle"/>
            <a:tailEnd type="triangle"/>
          </a:ln>
        </p:spPr>
        <p:txBody>
          <a:bodyPr lIns="45718" tIns="45718" rIns="45718" bIns="45718"/>
          <a:lstStyle/>
          <a:p>
            <a:endParaRPr/>
          </a:p>
        </p:txBody>
      </p:sp>
      <p:sp>
        <p:nvSpPr>
          <p:cNvPr id="162" name="Rett pil 21"/>
          <p:cNvSpPr/>
          <p:nvPr/>
        </p:nvSpPr>
        <p:spPr>
          <a:xfrm flipH="1">
            <a:off x="631007" y="9464825"/>
            <a:ext cx="3487649" cy="3"/>
          </a:xfrm>
          <a:prstGeom prst="line">
            <a:avLst/>
          </a:prstGeom>
          <a:ln w="3175">
            <a:solidFill>
              <a:srgbClr val="FFFFFF"/>
            </a:solidFill>
            <a:headEnd type="triangle"/>
            <a:tailEnd type="triangle"/>
          </a:ln>
        </p:spPr>
        <p:txBody>
          <a:bodyPr lIns="45718" tIns="45718" rIns="45718" bIns="45718"/>
          <a:lstStyle/>
          <a:p>
            <a:endParaRPr/>
          </a:p>
        </p:txBody>
      </p:sp>
      <p:sp>
        <p:nvSpPr>
          <p:cNvPr id="163" name="Brødtekst nivå én…"/>
          <p:cNvSpPr txBox="1">
            <a:spLocks noGrp="1"/>
          </p:cNvSpPr>
          <p:nvPr>
            <p:ph type="body" sz="quarter" idx="1"/>
          </p:nvPr>
        </p:nvSpPr>
        <p:spPr>
          <a:xfrm>
            <a:off x="1542357" y="815725"/>
            <a:ext cx="2587377" cy="975113"/>
          </a:xfrm>
          <a:prstGeom prst="rect">
            <a:avLst/>
          </a:prstGeom>
        </p:spPr>
        <p:txBody>
          <a:bodyPr lIns="0" tIns="0" rIns="0" bIns="0"/>
          <a:lstStyle>
            <a:lvl1pPr marL="11289" indent="-11289" defTabSz="650240">
              <a:lnSpc>
                <a:spcPct val="100000"/>
              </a:lnSpc>
              <a:spcBef>
                <a:spcPts val="0"/>
              </a:spcBef>
              <a:buSzTx/>
              <a:buNone/>
              <a:defRPr sz="2200">
                <a:latin typeface="Century Gothic"/>
                <a:ea typeface="Century Gothic"/>
                <a:cs typeface="Century Gothic"/>
                <a:sym typeface="Century Gothic"/>
              </a:defRPr>
            </a:lvl1pPr>
            <a:lvl2pPr marL="11289" indent="0" defTabSz="650240">
              <a:lnSpc>
                <a:spcPct val="100000"/>
              </a:lnSpc>
              <a:spcBef>
                <a:spcPts val="0"/>
              </a:spcBef>
              <a:buSzTx/>
              <a:buNone/>
              <a:defRPr sz="2200">
                <a:latin typeface="Century Gothic"/>
                <a:ea typeface="Century Gothic"/>
                <a:cs typeface="Century Gothic"/>
                <a:sym typeface="Century Gothic"/>
              </a:defRPr>
            </a:lvl2pPr>
            <a:lvl3pPr marL="11289" indent="0" defTabSz="650240">
              <a:lnSpc>
                <a:spcPct val="100000"/>
              </a:lnSpc>
              <a:spcBef>
                <a:spcPts val="0"/>
              </a:spcBef>
              <a:buSzTx/>
              <a:buNone/>
              <a:defRPr sz="2200">
                <a:latin typeface="Century Gothic"/>
                <a:ea typeface="Century Gothic"/>
                <a:cs typeface="Century Gothic"/>
                <a:sym typeface="Century Gothic"/>
              </a:defRPr>
            </a:lvl3pPr>
            <a:lvl4pPr marL="11289" indent="0" defTabSz="650240">
              <a:lnSpc>
                <a:spcPct val="100000"/>
              </a:lnSpc>
              <a:spcBef>
                <a:spcPts val="0"/>
              </a:spcBef>
              <a:buSzTx/>
              <a:buNone/>
              <a:defRPr sz="2200">
                <a:latin typeface="Century Gothic"/>
                <a:ea typeface="Century Gothic"/>
                <a:cs typeface="Century Gothic"/>
                <a:sym typeface="Century Gothic"/>
              </a:defRPr>
            </a:lvl4pPr>
            <a:lvl5pPr marL="11289" indent="0" defTabSz="650240">
              <a:lnSpc>
                <a:spcPct val="100000"/>
              </a:lnSpc>
              <a:spcBef>
                <a:spcPts val="0"/>
              </a:spcBef>
              <a:buSzTx/>
              <a:buNone/>
              <a:defRPr sz="2200">
                <a:latin typeface="Century Gothic"/>
                <a:ea typeface="Century Gothic"/>
                <a:cs typeface="Century Gothic"/>
                <a:sym typeface="Century Gothic"/>
              </a:defRPr>
            </a:lvl5pPr>
          </a:lstStyle>
          <a:p>
            <a:r>
              <a:t>Brødtekst nivå én</a:t>
            </a:r>
          </a:p>
          <a:p>
            <a:pPr lvl="1"/>
            <a:r>
              <a:t>Brødtekst nivå to</a:t>
            </a:r>
          </a:p>
          <a:p>
            <a:pPr lvl="2"/>
            <a:r>
              <a:t>Brødtekst nivå tre</a:t>
            </a:r>
          </a:p>
          <a:p>
            <a:pPr lvl="3"/>
            <a:r>
              <a:t>Brødtekst nivå fire</a:t>
            </a:r>
          </a:p>
          <a:p>
            <a:pPr lvl="4"/>
            <a:r>
              <a:t>Brødtekst nivå fem</a:t>
            </a:r>
          </a:p>
        </p:txBody>
      </p:sp>
      <p:sp>
        <p:nvSpPr>
          <p:cNvPr id="164" name="Plassholder for tekst 14"/>
          <p:cNvSpPr>
            <a:spLocks noGrp="1"/>
          </p:cNvSpPr>
          <p:nvPr>
            <p:ph type="body" sz="quarter" idx="21"/>
          </p:nvPr>
        </p:nvSpPr>
        <p:spPr>
          <a:xfrm>
            <a:off x="643236" y="815725"/>
            <a:ext cx="899125" cy="753797"/>
          </a:xfrm>
          <a:prstGeom prst="rect">
            <a:avLst/>
          </a:prstGeom>
        </p:spPr>
        <p:txBody>
          <a:bodyPr lIns="0" tIns="0" rIns="0" bIns="0" anchor="b"/>
          <a:lstStyle/>
          <a:p>
            <a:endParaRPr/>
          </a:p>
        </p:txBody>
      </p:sp>
      <p:sp>
        <p:nvSpPr>
          <p:cNvPr id="165" name="Titteltekst"/>
          <p:cNvSpPr txBox="1">
            <a:spLocks noGrp="1"/>
          </p:cNvSpPr>
          <p:nvPr>
            <p:ph type="title"/>
          </p:nvPr>
        </p:nvSpPr>
        <p:spPr>
          <a:xfrm>
            <a:off x="4759940" y="821164"/>
            <a:ext cx="7619470" cy="975113"/>
          </a:xfrm>
          <a:prstGeom prst="rect">
            <a:avLst/>
          </a:prstGeom>
        </p:spPr>
        <p:txBody>
          <a:bodyPr lIns="0" tIns="0" rIns="0" bIns="0"/>
          <a:lstStyle>
            <a:lvl1pPr defTabSz="650240">
              <a:lnSpc>
                <a:spcPct val="100000"/>
              </a:lnSpc>
              <a:defRPr sz="2200" spc="0">
                <a:latin typeface="Arial"/>
                <a:ea typeface="Arial"/>
                <a:cs typeface="Arial"/>
                <a:sym typeface="Arial"/>
              </a:defRPr>
            </a:lvl1pPr>
          </a:lstStyle>
          <a:p>
            <a:r>
              <a:t>Titteltekst</a:t>
            </a:r>
          </a:p>
        </p:txBody>
      </p:sp>
      <p:sp>
        <p:nvSpPr>
          <p:cNvPr id="166" name="Plassholder for tekst 16"/>
          <p:cNvSpPr>
            <a:spLocks noGrp="1"/>
          </p:cNvSpPr>
          <p:nvPr>
            <p:ph type="body" sz="quarter" idx="22"/>
          </p:nvPr>
        </p:nvSpPr>
        <p:spPr>
          <a:xfrm>
            <a:off x="639028" y="1994421"/>
            <a:ext cx="3487648" cy="212739"/>
          </a:xfrm>
          <a:prstGeom prst="rect">
            <a:avLst/>
          </a:prstGeom>
        </p:spPr>
        <p:txBody>
          <a:bodyPr lIns="0" tIns="0" rIns="0" bIns="0"/>
          <a:lstStyle/>
          <a:p>
            <a:pPr marL="190500" indent="-190500" defTabSz="866965">
              <a:spcBef>
                <a:spcPts val="1600"/>
              </a:spcBef>
              <a:defRPr sz="1500"/>
            </a:pPr>
            <a:endParaRPr/>
          </a:p>
        </p:txBody>
      </p:sp>
      <p:sp>
        <p:nvSpPr>
          <p:cNvPr id="167" name="Lysbildenummer"/>
          <p:cNvSpPr txBox="1">
            <a:spLocks noGrp="1"/>
          </p:cNvSpPr>
          <p:nvPr>
            <p:ph type="sldNum" sz="quarter" idx="2"/>
          </p:nvPr>
        </p:nvSpPr>
        <p:spPr>
          <a:xfrm>
            <a:off x="9074198" y="8553743"/>
            <a:ext cx="245910" cy="342151"/>
          </a:xfrm>
          <a:prstGeom prst="rect">
            <a:avLst/>
          </a:prstGeom>
        </p:spPr>
        <p:txBody>
          <a:bodyPr lIns="60099" tIns="60099" rIns="60099" bIns="60099" anchor="ctr"/>
          <a:lstStyle>
            <a:lvl1pPr algn="r" defTabSz="650240">
              <a:defRPr sz="1600">
                <a:latin typeface="Arial"/>
                <a:ea typeface="Arial"/>
                <a:cs typeface="Arial"/>
                <a:sym typeface="Arial"/>
              </a:defRPr>
            </a:lvl1pPr>
          </a:lstStyle>
          <a:p>
            <a:fld id="{86CB4B4D-7CA3-9044-876B-883B54F8677D}" type="slidenum">
              <a:r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unkttegn">
    <p:spTree>
      <p:nvGrpSpPr>
        <p:cNvPr id="1" name=""/>
        <p:cNvGrpSpPr/>
        <p:nvPr/>
      </p:nvGrpSpPr>
      <p:grpSpPr>
        <a:xfrm>
          <a:off x="0" y="0"/>
          <a:ext cx="0" cy="0"/>
          <a:chOff x="0" y="0"/>
          <a:chExt cx="0" cy="0"/>
        </a:xfrm>
      </p:grpSpPr>
      <p:sp>
        <p:nvSpPr>
          <p:cNvPr id="52" name="Brødtekst nivå én…"/>
          <p:cNvSpPr txBox="1">
            <a:spLocks noGrp="1"/>
          </p:cNvSpPr>
          <p:nvPr>
            <p:ph type="body" idx="1" hasCustomPrompt="1"/>
          </p:nvPr>
        </p:nvSpPr>
        <p:spPr>
          <a:prstGeom prst="rect">
            <a:avLst/>
          </a:prstGeom>
        </p:spPr>
        <p:txBody>
          <a:bodyPr numCol="2" spcCol="589358"/>
          <a:lstStyle/>
          <a:p>
            <a:r>
              <a:t>Punkttegntekst i lysbilde</a:t>
            </a:r>
          </a:p>
          <a:p>
            <a:pPr lvl="1"/>
            <a:endParaRPr/>
          </a:p>
          <a:p>
            <a:pPr lvl="2"/>
            <a:endParaRPr/>
          </a:p>
          <a:p>
            <a:pPr lvl="3"/>
            <a:endParaRPr/>
          </a:p>
          <a:p>
            <a:pPr lvl="4"/>
            <a:endParaRPr/>
          </a:p>
        </p:txBody>
      </p:sp>
      <p:sp>
        <p:nvSpPr>
          <p:cNvPr id="53"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tel, punkttegn og bilde">
    <p:spTree>
      <p:nvGrpSpPr>
        <p:cNvPr id="1" name=""/>
        <p:cNvGrpSpPr/>
        <p:nvPr/>
      </p:nvGrpSpPr>
      <p:grpSpPr>
        <a:xfrm>
          <a:off x="0" y="0"/>
          <a:ext cx="0" cy="0"/>
          <a:chOff x="0" y="0"/>
          <a:chExt cx="0" cy="0"/>
        </a:xfrm>
      </p:grpSpPr>
      <p:sp>
        <p:nvSpPr>
          <p:cNvPr id="60" name="660384004_1290x1720.jpeg"/>
          <p:cNvSpPr>
            <a:spLocks noGrp="1"/>
          </p:cNvSpPr>
          <p:nvPr>
            <p:ph type="pic" idx="21"/>
          </p:nvPr>
        </p:nvSpPr>
        <p:spPr>
          <a:xfrm>
            <a:off x="6172200" y="596900"/>
            <a:ext cx="6448425" cy="8597900"/>
          </a:xfrm>
          <a:prstGeom prst="rect">
            <a:avLst/>
          </a:prstGeom>
        </p:spPr>
        <p:txBody>
          <a:bodyPr lIns="91439" tIns="45719" rIns="91439" bIns="45719">
            <a:noAutofit/>
          </a:bodyPr>
          <a:lstStyle/>
          <a:p>
            <a:endParaRPr/>
          </a:p>
        </p:txBody>
      </p:sp>
      <p:sp>
        <p:nvSpPr>
          <p:cNvPr id="61" name="Lysbilde-…"/>
          <p:cNvSpPr txBox="1">
            <a:spLocks noGrp="1"/>
          </p:cNvSpPr>
          <p:nvPr>
            <p:ph type="title" hasCustomPrompt="1"/>
          </p:nvPr>
        </p:nvSpPr>
        <p:spPr>
          <a:xfrm>
            <a:off x="698500" y="444500"/>
            <a:ext cx="5105400" cy="1016000"/>
          </a:xfrm>
          <a:prstGeom prst="rect">
            <a:avLst/>
          </a:prstGeom>
        </p:spPr>
        <p:txBody>
          <a:bodyPr/>
          <a:lstStyle/>
          <a:p>
            <a:r>
              <a:t>Lysbilde-
tittel</a:t>
            </a:r>
          </a:p>
          <a:p>
            <a:endParaRPr/>
          </a:p>
        </p:txBody>
      </p:sp>
      <p:sp>
        <p:nvSpPr>
          <p:cNvPr id="62" name="Brødtekst nivå én…"/>
          <p:cNvSpPr txBox="1">
            <a:spLocks noGrp="1"/>
          </p:cNvSpPr>
          <p:nvPr>
            <p:ph type="body" sz="quarter" idx="1" hasCustomPrompt="1"/>
          </p:nvPr>
        </p:nvSpPr>
        <p:spPr>
          <a:xfrm>
            <a:off x="698500" y="1412977"/>
            <a:ext cx="5105400" cy="671804"/>
          </a:xfrm>
          <a:prstGeom prst="rect">
            <a:avLst/>
          </a:prstGeom>
        </p:spPr>
        <p:txBody>
          <a:bodyPr/>
          <a:lstStyle>
            <a:lvl1pPr marL="0" indent="0" defTabSz="587022">
              <a:lnSpc>
                <a:spcPct val="100000"/>
              </a:lnSpc>
              <a:spcBef>
                <a:spcPts val="0"/>
              </a:spcBef>
              <a:buSzTx/>
              <a:buNone/>
              <a:defRPr sz="3800" b="1"/>
            </a:lvl1pPr>
            <a:lvl2pPr marL="863600" indent="-482600" defTabSz="587022">
              <a:lnSpc>
                <a:spcPct val="100000"/>
              </a:lnSpc>
              <a:spcBef>
                <a:spcPts val="0"/>
              </a:spcBef>
              <a:defRPr sz="3800" b="1"/>
            </a:lvl2pPr>
            <a:lvl3pPr marL="1244600" indent="-482600" defTabSz="587022">
              <a:lnSpc>
                <a:spcPct val="100000"/>
              </a:lnSpc>
              <a:spcBef>
                <a:spcPts val="0"/>
              </a:spcBef>
              <a:defRPr sz="3800" b="1"/>
            </a:lvl3pPr>
            <a:lvl4pPr marL="1625600" indent="-482600" defTabSz="587022">
              <a:lnSpc>
                <a:spcPct val="100000"/>
              </a:lnSpc>
              <a:spcBef>
                <a:spcPts val="0"/>
              </a:spcBef>
              <a:defRPr sz="3800" b="1"/>
            </a:lvl4pPr>
            <a:lvl5pPr marL="2006600" indent="-482600" defTabSz="587022">
              <a:lnSpc>
                <a:spcPct val="100000"/>
              </a:lnSpc>
              <a:spcBef>
                <a:spcPts val="0"/>
              </a:spcBef>
              <a:defRPr sz="3800" b="1"/>
            </a:lvl5pPr>
          </a:lstStyle>
          <a:p>
            <a:r>
              <a:t>Lysbildeundertittel</a:t>
            </a:r>
          </a:p>
          <a:p>
            <a:pPr lvl="1"/>
            <a:endParaRPr/>
          </a:p>
          <a:p>
            <a:pPr lvl="2"/>
            <a:endParaRPr/>
          </a:p>
          <a:p>
            <a:pPr lvl="3"/>
            <a:endParaRPr/>
          </a:p>
          <a:p>
            <a:pPr lvl="4"/>
            <a:endParaRPr/>
          </a:p>
        </p:txBody>
      </p:sp>
      <p:sp>
        <p:nvSpPr>
          <p:cNvPr id="63" name="Brødtekst nivå én…"/>
          <p:cNvSpPr txBox="1">
            <a:spLocks noGrp="1"/>
          </p:cNvSpPr>
          <p:nvPr>
            <p:ph type="body" sz="half" idx="22" hasCustomPrompt="1"/>
          </p:nvPr>
        </p:nvSpPr>
        <p:spPr>
          <a:xfrm>
            <a:off x="698500" y="3480196"/>
            <a:ext cx="5105400" cy="5593162"/>
          </a:xfrm>
          <a:prstGeom prst="rect">
            <a:avLst/>
          </a:prstGeom>
        </p:spPr>
        <p:txBody>
          <a:bodyPr/>
          <a:lstStyle/>
          <a:p>
            <a:r>
              <a:t>Punkttegntekst i lysbilde</a:t>
            </a:r>
          </a:p>
        </p:txBody>
      </p:sp>
      <p:sp>
        <p:nvSpPr>
          <p:cNvPr id="64"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Inndeling">
    <p:spTree>
      <p:nvGrpSpPr>
        <p:cNvPr id="1" name=""/>
        <p:cNvGrpSpPr/>
        <p:nvPr/>
      </p:nvGrpSpPr>
      <p:grpSpPr>
        <a:xfrm>
          <a:off x="0" y="0"/>
          <a:ext cx="0" cy="0"/>
          <a:chOff x="0" y="0"/>
          <a:chExt cx="0" cy="0"/>
        </a:xfrm>
      </p:grpSpPr>
      <p:sp>
        <p:nvSpPr>
          <p:cNvPr id="71" name="Inndelingstittel"/>
          <p:cNvSpPr txBox="1">
            <a:spLocks noGrp="1"/>
          </p:cNvSpPr>
          <p:nvPr>
            <p:ph type="title" hasCustomPrompt="1"/>
          </p:nvPr>
        </p:nvSpPr>
        <p:spPr>
          <a:xfrm>
            <a:off x="698500" y="3225800"/>
            <a:ext cx="11607800" cy="3302000"/>
          </a:xfrm>
          <a:prstGeom prst="rect">
            <a:avLst/>
          </a:prstGeom>
        </p:spPr>
        <p:txBody>
          <a:bodyPr anchor="ctr"/>
          <a:lstStyle>
            <a:lvl1pPr>
              <a:defRPr sz="8200" b="0" spc="-164">
                <a:latin typeface="Helvetica Neue Medium"/>
                <a:ea typeface="Helvetica Neue Medium"/>
                <a:cs typeface="Helvetica Neue Medium"/>
                <a:sym typeface="Helvetica Neue Medium"/>
              </a:defRPr>
            </a:lvl1pPr>
          </a:lstStyle>
          <a:p>
            <a:r>
              <a:t>Inndelingstittel</a:t>
            </a:r>
          </a:p>
        </p:txBody>
      </p:sp>
      <p:sp>
        <p:nvSpPr>
          <p:cNvPr id="72"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Kun tittel">
    <p:spTree>
      <p:nvGrpSpPr>
        <p:cNvPr id="1" name=""/>
        <p:cNvGrpSpPr/>
        <p:nvPr/>
      </p:nvGrpSpPr>
      <p:grpSpPr>
        <a:xfrm>
          <a:off x="0" y="0"/>
          <a:ext cx="0" cy="0"/>
          <a:chOff x="0" y="0"/>
          <a:chExt cx="0" cy="0"/>
        </a:xfrm>
      </p:grpSpPr>
      <p:sp>
        <p:nvSpPr>
          <p:cNvPr id="79" name="Lysbilde-…"/>
          <p:cNvSpPr txBox="1">
            <a:spLocks noGrp="1"/>
          </p:cNvSpPr>
          <p:nvPr>
            <p:ph type="title" hasCustomPrompt="1"/>
          </p:nvPr>
        </p:nvSpPr>
        <p:spPr>
          <a:prstGeom prst="rect">
            <a:avLst/>
          </a:prstGeom>
        </p:spPr>
        <p:txBody>
          <a:bodyPr/>
          <a:lstStyle/>
          <a:p>
            <a:r>
              <a:t>Lysbilde-
tittel</a:t>
            </a:r>
          </a:p>
          <a:p>
            <a:endParaRPr/>
          </a:p>
        </p:txBody>
      </p:sp>
      <p:sp>
        <p:nvSpPr>
          <p:cNvPr id="80" name="Brødtekst nivå én…"/>
          <p:cNvSpPr txBox="1">
            <a:spLocks noGrp="1"/>
          </p:cNvSpPr>
          <p:nvPr>
            <p:ph type="body" sz="quarter" idx="1" hasCustomPrompt="1"/>
          </p:nvPr>
        </p:nvSpPr>
        <p:spPr>
          <a:xfrm>
            <a:off x="698500" y="1412977"/>
            <a:ext cx="11607801" cy="671804"/>
          </a:xfrm>
          <a:prstGeom prst="rect">
            <a:avLst/>
          </a:prstGeom>
        </p:spPr>
        <p:txBody>
          <a:bodyPr/>
          <a:lstStyle>
            <a:lvl1pPr marL="0" indent="0" defTabSz="587022">
              <a:lnSpc>
                <a:spcPct val="100000"/>
              </a:lnSpc>
              <a:spcBef>
                <a:spcPts val="0"/>
              </a:spcBef>
              <a:buSzTx/>
              <a:buNone/>
              <a:defRPr sz="3800" b="1"/>
            </a:lvl1pPr>
            <a:lvl2pPr marL="863600" indent="-482600" defTabSz="587022">
              <a:lnSpc>
                <a:spcPct val="100000"/>
              </a:lnSpc>
              <a:spcBef>
                <a:spcPts val="0"/>
              </a:spcBef>
              <a:defRPr sz="3800" b="1"/>
            </a:lvl2pPr>
            <a:lvl3pPr marL="1244600" indent="-482600" defTabSz="587022">
              <a:lnSpc>
                <a:spcPct val="100000"/>
              </a:lnSpc>
              <a:spcBef>
                <a:spcPts val="0"/>
              </a:spcBef>
              <a:defRPr sz="3800" b="1"/>
            </a:lvl3pPr>
            <a:lvl4pPr marL="1625600" indent="-482600" defTabSz="587022">
              <a:lnSpc>
                <a:spcPct val="100000"/>
              </a:lnSpc>
              <a:spcBef>
                <a:spcPts val="0"/>
              </a:spcBef>
              <a:defRPr sz="3800" b="1"/>
            </a:lvl4pPr>
            <a:lvl5pPr marL="2006600" indent="-482600" defTabSz="587022">
              <a:lnSpc>
                <a:spcPct val="100000"/>
              </a:lnSpc>
              <a:spcBef>
                <a:spcPts val="0"/>
              </a:spcBef>
              <a:defRPr sz="3800" b="1"/>
            </a:lvl5pPr>
          </a:lstStyle>
          <a:p>
            <a:r>
              <a:t>Lysbildeundertittel</a:t>
            </a:r>
          </a:p>
          <a:p>
            <a:pPr lvl="1"/>
            <a:endParaRPr/>
          </a:p>
          <a:p>
            <a:pPr lvl="2"/>
            <a:endParaRPr/>
          </a:p>
          <a:p>
            <a:pPr lvl="3"/>
            <a:endParaRPr/>
          </a:p>
          <a:p>
            <a:pPr lvl="4"/>
            <a:endParaRPr/>
          </a:p>
        </p:txBody>
      </p:sp>
      <p:sp>
        <p:nvSpPr>
          <p:cNvPr id="81"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Dagsorden">
    <p:spTree>
      <p:nvGrpSpPr>
        <p:cNvPr id="1" name=""/>
        <p:cNvGrpSpPr/>
        <p:nvPr/>
      </p:nvGrpSpPr>
      <p:grpSpPr>
        <a:xfrm>
          <a:off x="0" y="0"/>
          <a:ext cx="0" cy="0"/>
          <a:chOff x="0" y="0"/>
          <a:chExt cx="0" cy="0"/>
        </a:xfrm>
      </p:grpSpPr>
      <p:sp>
        <p:nvSpPr>
          <p:cNvPr id="88" name="Dagsordentittel"/>
          <p:cNvSpPr txBox="1">
            <a:spLocks noGrp="1"/>
          </p:cNvSpPr>
          <p:nvPr>
            <p:ph type="title" hasCustomPrompt="1"/>
          </p:nvPr>
        </p:nvSpPr>
        <p:spPr>
          <a:xfrm>
            <a:off x="698500" y="444500"/>
            <a:ext cx="11607800" cy="1016000"/>
          </a:xfrm>
          <a:prstGeom prst="rect">
            <a:avLst/>
          </a:prstGeom>
        </p:spPr>
        <p:txBody>
          <a:bodyPr/>
          <a:lstStyle/>
          <a:p>
            <a:r>
              <a:t>Dagsordentittel</a:t>
            </a:r>
          </a:p>
        </p:txBody>
      </p:sp>
      <p:sp>
        <p:nvSpPr>
          <p:cNvPr id="89" name="Brødtekst nivå én…"/>
          <p:cNvSpPr txBox="1">
            <a:spLocks noGrp="1"/>
          </p:cNvSpPr>
          <p:nvPr>
            <p:ph type="body" sz="quarter" idx="1" hasCustomPrompt="1"/>
          </p:nvPr>
        </p:nvSpPr>
        <p:spPr>
          <a:xfrm>
            <a:off x="698500" y="1409700"/>
            <a:ext cx="11607801" cy="671803"/>
          </a:xfrm>
          <a:prstGeom prst="rect">
            <a:avLst/>
          </a:prstGeom>
        </p:spPr>
        <p:txBody>
          <a:bodyPr/>
          <a:lstStyle>
            <a:lvl1pPr marL="0" indent="0" defTabSz="587022">
              <a:lnSpc>
                <a:spcPct val="100000"/>
              </a:lnSpc>
              <a:spcBef>
                <a:spcPts val="0"/>
              </a:spcBef>
              <a:buSzTx/>
              <a:buNone/>
              <a:defRPr sz="3800" b="1"/>
            </a:lvl1pPr>
            <a:lvl2pPr marL="863600" indent="-482600" defTabSz="587022">
              <a:lnSpc>
                <a:spcPct val="100000"/>
              </a:lnSpc>
              <a:spcBef>
                <a:spcPts val="0"/>
              </a:spcBef>
              <a:defRPr sz="3800" b="1"/>
            </a:lvl2pPr>
            <a:lvl3pPr marL="1244600" indent="-482600" defTabSz="587022">
              <a:lnSpc>
                <a:spcPct val="100000"/>
              </a:lnSpc>
              <a:spcBef>
                <a:spcPts val="0"/>
              </a:spcBef>
              <a:defRPr sz="3800" b="1"/>
            </a:lvl3pPr>
            <a:lvl4pPr marL="1625600" indent="-482600" defTabSz="587022">
              <a:lnSpc>
                <a:spcPct val="100000"/>
              </a:lnSpc>
              <a:spcBef>
                <a:spcPts val="0"/>
              </a:spcBef>
              <a:defRPr sz="3800" b="1"/>
            </a:lvl4pPr>
            <a:lvl5pPr marL="2006600" indent="-482600" defTabSz="587022">
              <a:lnSpc>
                <a:spcPct val="100000"/>
              </a:lnSpc>
              <a:spcBef>
                <a:spcPts val="0"/>
              </a:spcBef>
              <a:defRPr sz="3800" b="1"/>
            </a:lvl5pPr>
          </a:lstStyle>
          <a:p>
            <a:r>
              <a:t>Dagsordenundertittel</a:t>
            </a:r>
          </a:p>
          <a:p>
            <a:pPr lvl="1"/>
            <a:endParaRPr/>
          </a:p>
          <a:p>
            <a:pPr lvl="2"/>
            <a:endParaRPr/>
          </a:p>
          <a:p>
            <a:pPr lvl="3"/>
            <a:endParaRPr/>
          </a:p>
          <a:p>
            <a:pPr lvl="4"/>
            <a:endParaRPr/>
          </a:p>
        </p:txBody>
      </p:sp>
      <p:sp>
        <p:nvSpPr>
          <p:cNvPr id="90" name="Brødtekst nivå én…"/>
          <p:cNvSpPr txBox="1">
            <a:spLocks noGrp="1"/>
          </p:cNvSpPr>
          <p:nvPr>
            <p:ph type="body" idx="21" hasCustomPrompt="1"/>
          </p:nvPr>
        </p:nvSpPr>
        <p:spPr>
          <a:prstGeom prst="rect">
            <a:avLst/>
          </a:prstGeom>
        </p:spPr>
        <p:txBody>
          <a:bodyPr/>
          <a:lstStyle>
            <a:lvl1pPr marL="0" indent="0">
              <a:spcBef>
                <a:spcPts val="1300"/>
              </a:spcBef>
              <a:buSzTx/>
              <a:buNone/>
              <a:defRPr sz="3800" spc="-100"/>
            </a:lvl1pPr>
          </a:lstStyle>
          <a:p>
            <a:r>
              <a:t>Dagens emner</a:t>
            </a:r>
          </a:p>
        </p:txBody>
      </p:sp>
      <p:sp>
        <p:nvSpPr>
          <p:cNvPr id="91"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Melding">
    <p:spTree>
      <p:nvGrpSpPr>
        <p:cNvPr id="1" name=""/>
        <p:cNvGrpSpPr/>
        <p:nvPr/>
      </p:nvGrpSpPr>
      <p:grpSpPr>
        <a:xfrm>
          <a:off x="0" y="0"/>
          <a:ext cx="0" cy="0"/>
          <a:chOff x="0" y="0"/>
          <a:chExt cx="0" cy="0"/>
        </a:xfrm>
      </p:grpSpPr>
      <p:sp>
        <p:nvSpPr>
          <p:cNvPr id="98" name="Brødtekst nivå én…"/>
          <p:cNvSpPr txBox="1">
            <a:spLocks noGrp="1"/>
          </p:cNvSpPr>
          <p:nvPr>
            <p:ph type="body" sz="half" idx="1" hasCustomPrompt="1"/>
          </p:nvPr>
        </p:nvSpPr>
        <p:spPr>
          <a:xfrm>
            <a:off x="698500" y="3568700"/>
            <a:ext cx="11607800" cy="2617789"/>
          </a:xfrm>
          <a:prstGeom prst="rect">
            <a:avLst/>
          </a:prstGeom>
        </p:spPr>
        <p:txBody>
          <a:bodyPr anchor="ctr"/>
          <a:lstStyle>
            <a:lvl1pPr marL="0" indent="0" algn="ctr">
              <a:lnSpc>
                <a:spcPct val="80000"/>
              </a:lnSpc>
              <a:spcBef>
                <a:spcPts val="0"/>
              </a:spcBef>
              <a:buSzTx/>
              <a:buNone/>
              <a:defRPr sz="8200" spc="-164">
                <a:latin typeface="Helvetica Neue Medium"/>
                <a:ea typeface="Helvetica Neue Medium"/>
                <a:cs typeface="Helvetica Neue Medium"/>
                <a:sym typeface="Helvetica Neue Medium"/>
              </a:defRPr>
            </a:lvl1pPr>
            <a:lvl2pPr marL="0" indent="0" algn="ctr">
              <a:lnSpc>
                <a:spcPct val="80000"/>
              </a:lnSpc>
              <a:spcBef>
                <a:spcPts val="0"/>
              </a:spcBef>
              <a:buSzTx/>
              <a:buNone/>
              <a:defRPr sz="8200" spc="-164">
                <a:latin typeface="Helvetica Neue Medium"/>
                <a:ea typeface="Helvetica Neue Medium"/>
                <a:cs typeface="Helvetica Neue Medium"/>
                <a:sym typeface="Helvetica Neue Medium"/>
              </a:defRPr>
            </a:lvl2pPr>
            <a:lvl3pPr marL="0" indent="0" algn="ctr">
              <a:lnSpc>
                <a:spcPct val="80000"/>
              </a:lnSpc>
              <a:spcBef>
                <a:spcPts val="0"/>
              </a:spcBef>
              <a:buSzTx/>
              <a:buNone/>
              <a:defRPr sz="8200" spc="-164">
                <a:latin typeface="Helvetica Neue Medium"/>
                <a:ea typeface="Helvetica Neue Medium"/>
                <a:cs typeface="Helvetica Neue Medium"/>
                <a:sym typeface="Helvetica Neue Medium"/>
              </a:defRPr>
            </a:lvl3pPr>
            <a:lvl4pPr marL="0" indent="0" algn="ctr">
              <a:lnSpc>
                <a:spcPct val="80000"/>
              </a:lnSpc>
              <a:spcBef>
                <a:spcPts val="0"/>
              </a:spcBef>
              <a:buSzTx/>
              <a:buNone/>
              <a:defRPr sz="8200" spc="-164">
                <a:latin typeface="Helvetica Neue Medium"/>
                <a:ea typeface="Helvetica Neue Medium"/>
                <a:cs typeface="Helvetica Neue Medium"/>
                <a:sym typeface="Helvetica Neue Medium"/>
              </a:defRPr>
            </a:lvl4pPr>
            <a:lvl5pPr marL="0" indent="0" algn="ctr">
              <a:lnSpc>
                <a:spcPct val="80000"/>
              </a:lnSpc>
              <a:spcBef>
                <a:spcPts val="0"/>
              </a:spcBef>
              <a:buSzTx/>
              <a:buNone/>
              <a:defRPr sz="8200" spc="-164">
                <a:latin typeface="Helvetica Neue Medium"/>
                <a:ea typeface="Helvetica Neue Medium"/>
                <a:cs typeface="Helvetica Neue Medium"/>
                <a:sym typeface="Helvetica Neue Medium"/>
              </a:defRPr>
            </a:lvl5pPr>
          </a:lstStyle>
          <a:p>
            <a:r>
              <a:t>Melding</a:t>
            </a:r>
          </a:p>
          <a:p>
            <a:pPr lvl="1"/>
            <a:endParaRPr/>
          </a:p>
          <a:p>
            <a:pPr lvl="2"/>
            <a:endParaRPr/>
          </a:p>
          <a:p>
            <a:pPr lvl="3"/>
            <a:endParaRPr/>
          </a:p>
          <a:p>
            <a:pPr lvl="4"/>
            <a:endParaRPr/>
          </a:p>
        </p:txBody>
      </p:sp>
      <p:sp>
        <p:nvSpPr>
          <p:cNvPr id="99"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Fakta, stor">
    <p:spTree>
      <p:nvGrpSpPr>
        <p:cNvPr id="1" name=""/>
        <p:cNvGrpSpPr/>
        <p:nvPr/>
      </p:nvGrpSpPr>
      <p:grpSpPr>
        <a:xfrm>
          <a:off x="0" y="0"/>
          <a:ext cx="0" cy="0"/>
          <a:chOff x="0" y="0"/>
          <a:chExt cx="0" cy="0"/>
        </a:xfrm>
      </p:grpSpPr>
      <p:sp>
        <p:nvSpPr>
          <p:cNvPr id="106" name="Brødtekst nivå én…"/>
          <p:cNvSpPr txBox="1">
            <a:spLocks noGrp="1"/>
          </p:cNvSpPr>
          <p:nvPr>
            <p:ph type="body" sz="quarter" idx="1" hasCustomPrompt="1"/>
          </p:nvPr>
        </p:nvSpPr>
        <p:spPr>
          <a:xfrm>
            <a:off x="698500" y="6209979"/>
            <a:ext cx="11607800" cy="671804"/>
          </a:xfrm>
          <a:prstGeom prst="rect">
            <a:avLst/>
          </a:prstGeom>
        </p:spPr>
        <p:txBody>
          <a:bodyPr/>
          <a:lstStyle>
            <a:lvl1pPr marL="0" indent="0" algn="ctr">
              <a:lnSpc>
                <a:spcPct val="100000"/>
              </a:lnSpc>
              <a:spcBef>
                <a:spcPts val="0"/>
              </a:spcBef>
              <a:buSzTx/>
              <a:buNone/>
              <a:defRPr sz="3800" b="1"/>
            </a:lvl1pPr>
            <a:lvl2pPr marL="863600" indent="-482600" algn="ctr">
              <a:lnSpc>
                <a:spcPct val="100000"/>
              </a:lnSpc>
              <a:spcBef>
                <a:spcPts val="0"/>
              </a:spcBef>
              <a:defRPr sz="3800" b="1"/>
            </a:lvl2pPr>
            <a:lvl3pPr marL="1244600" indent="-482600" algn="ctr">
              <a:lnSpc>
                <a:spcPct val="100000"/>
              </a:lnSpc>
              <a:spcBef>
                <a:spcPts val="0"/>
              </a:spcBef>
              <a:defRPr sz="3800" b="1"/>
            </a:lvl3pPr>
            <a:lvl4pPr marL="1625600" indent="-482600" algn="ctr">
              <a:lnSpc>
                <a:spcPct val="100000"/>
              </a:lnSpc>
              <a:spcBef>
                <a:spcPts val="0"/>
              </a:spcBef>
              <a:defRPr sz="3800" b="1"/>
            </a:lvl4pPr>
            <a:lvl5pPr marL="2006600" indent="-482600" algn="ctr">
              <a:lnSpc>
                <a:spcPct val="100000"/>
              </a:lnSpc>
              <a:spcBef>
                <a:spcPts val="0"/>
              </a:spcBef>
              <a:defRPr sz="3800" b="1"/>
            </a:lvl5pPr>
          </a:lstStyle>
          <a:p>
            <a:r>
              <a:t>Fakta</a:t>
            </a:r>
          </a:p>
          <a:p>
            <a:pPr lvl="1"/>
            <a:endParaRPr/>
          </a:p>
          <a:p>
            <a:pPr lvl="2"/>
            <a:endParaRPr/>
          </a:p>
          <a:p>
            <a:pPr lvl="3"/>
            <a:endParaRPr/>
          </a:p>
          <a:p>
            <a:pPr lvl="4"/>
            <a:endParaRPr/>
          </a:p>
        </p:txBody>
      </p:sp>
      <p:sp>
        <p:nvSpPr>
          <p:cNvPr id="107" name="Brødtekst nivå én…"/>
          <p:cNvSpPr txBox="1">
            <a:spLocks noGrp="1"/>
          </p:cNvSpPr>
          <p:nvPr>
            <p:ph type="body" idx="21" hasCustomPrompt="1"/>
          </p:nvPr>
        </p:nvSpPr>
        <p:spPr>
          <a:xfrm>
            <a:off x="698500" y="999065"/>
            <a:ext cx="11607800" cy="5210915"/>
          </a:xfrm>
          <a:prstGeom prst="rect">
            <a:avLst/>
          </a:prstGeom>
        </p:spPr>
        <p:txBody>
          <a:bodyPr anchor="b"/>
          <a:lstStyle/>
          <a:p>
            <a:pPr marL="0" lvl="4" indent="1207008" algn="ctr" defTabSz="762929">
              <a:lnSpc>
                <a:spcPct val="80000"/>
              </a:lnSpc>
              <a:spcBef>
                <a:spcPts val="0"/>
              </a:spcBef>
              <a:buSzTx/>
              <a:buNone/>
              <a:defRPr sz="7744" b="1" spc="-77"/>
            </a:pPr>
            <a:r>
              <a:t>100 %
</a:t>
            </a:r>
          </a:p>
        </p:txBody>
      </p:sp>
      <p:sp>
        <p:nvSpPr>
          <p:cNvPr id="108"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Sitat">
    <p:spTree>
      <p:nvGrpSpPr>
        <p:cNvPr id="1" name=""/>
        <p:cNvGrpSpPr/>
        <p:nvPr/>
      </p:nvGrpSpPr>
      <p:grpSpPr>
        <a:xfrm>
          <a:off x="0" y="0"/>
          <a:ext cx="0" cy="0"/>
          <a:chOff x="0" y="0"/>
          <a:chExt cx="0" cy="0"/>
        </a:xfrm>
      </p:grpSpPr>
      <p:sp>
        <p:nvSpPr>
          <p:cNvPr id="115" name="Brødtekst nivå én…"/>
          <p:cNvSpPr txBox="1">
            <a:spLocks noGrp="1"/>
          </p:cNvSpPr>
          <p:nvPr>
            <p:ph type="body" sz="half" idx="1" hasCustomPrompt="1"/>
          </p:nvPr>
        </p:nvSpPr>
        <p:spPr>
          <a:xfrm>
            <a:off x="736600" y="3721100"/>
            <a:ext cx="11531600" cy="2324100"/>
          </a:xfrm>
          <a:prstGeom prst="rect">
            <a:avLst/>
          </a:prstGeom>
        </p:spPr>
        <p:txBody>
          <a:bodyPr anchor="ctr"/>
          <a:lstStyle>
            <a:lvl1pPr marL="342900" indent="-228600">
              <a:spcBef>
                <a:spcPts val="0"/>
              </a:spcBef>
              <a:buSzTx/>
              <a:buNone/>
              <a:defRPr sz="6000" spc="-119">
                <a:latin typeface="Helvetica Neue Medium"/>
                <a:ea typeface="Helvetica Neue Medium"/>
                <a:cs typeface="Helvetica Neue Medium"/>
                <a:sym typeface="Helvetica Neue Medium"/>
              </a:defRPr>
            </a:lvl1pPr>
            <a:lvl2pPr marL="342900" indent="114300">
              <a:spcBef>
                <a:spcPts val="0"/>
              </a:spcBef>
              <a:buSzTx/>
              <a:buNone/>
              <a:defRPr sz="6000" spc="-119">
                <a:latin typeface="Helvetica Neue Medium"/>
                <a:ea typeface="Helvetica Neue Medium"/>
                <a:cs typeface="Helvetica Neue Medium"/>
                <a:sym typeface="Helvetica Neue Medium"/>
              </a:defRPr>
            </a:lvl2pPr>
            <a:lvl3pPr marL="342900" indent="114300">
              <a:spcBef>
                <a:spcPts val="0"/>
              </a:spcBef>
              <a:buSzTx/>
              <a:buNone/>
              <a:defRPr sz="6000" spc="-119">
                <a:latin typeface="Helvetica Neue Medium"/>
                <a:ea typeface="Helvetica Neue Medium"/>
                <a:cs typeface="Helvetica Neue Medium"/>
                <a:sym typeface="Helvetica Neue Medium"/>
              </a:defRPr>
            </a:lvl3pPr>
            <a:lvl4pPr marL="342900" indent="114300">
              <a:spcBef>
                <a:spcPts val="0"/>
              </a:spcBef>
              <a:buSzTx/>
              <a:buNone/>
              <a:defRPr sz="6000" spc="-119">
                <a:latin typeface="Helvetica Neue Medium"/>
                <a:ea typeface="Helvetica Neue Medium"/>
                <a:cs typeface="Helvetica Neue Medium"/>
                <a:sym typeface="Helvetica Neue Medium"/>
              </a:defRPr>
            </a:lvl4pPr>
            <a:lvl5pPr marL="342900" indent="114300">
              <a:spcBef>
                <a:spcPts val="0"/>
              </a:spcBef>
              <a:buSzTx/>
              <a:buNone/>
              <a:defRPr sz="6000" spc="-119">
                <a:latin typeface="Helvetica Neue Medium"/>
                <a:ea typeface="Helvetica Neue Medium"/>
                <a:cs typeface="Helvetica Neue Medium"/>
                <a:sym typeface="Helvetica Neue Medium"/>
              </a:defRPr>
            </a:lvl5pPr>
          </a:lstStyle>
          <a:p>
            <a:r>
              <a:t>«Kjent sitat»</a:t>
            </a:r>
          </a:p>
          <a:p>
            <a:pPr lvl="1"/>
            <a:endParaRPr/>
          </a:p>
          <a:p>
            <a:pPr lvl="2"/>
            <a:endParaRPr/>
          </a:p>
          <a:p>
            <a:pPr lvl="3"/>
            <a:endParaRPr/>
          </a:p>
          <a:p>
            <a:pPr lvl="4"/>
            <a:endParaRPr/>
          </a:p>
        </p:txBody>
      </p:sp>
      <p:sp>
        <p:nvSpPr>
          <p:cNvPr id="116" name="Kilder"/>
          <p:cNvSpPr txBox="1">
            <a:spLocks noGrp="1"/>
          </p:cNvSpPr>
          <p:nvPr>
            <p:ph type="body" sz="quarter" idx="21" hasCustomPrompt="1"/>
          </p:nvPr>
        </p:nvSpPr>
        <p:spPr>
          <a:xfrm>
            <a:off x="1219200" y="6426200"/>
            <a:ext cx="11049000" cy="461060"/>
          </a:xfrm>
          <a:prstGeom prst="rect">
            <a:avLst/>
          </a:prstGeom>
        </p:spPr>
        <p:txBody>
          <a:bodyPr/>
          <a:lstStyle>
            <a:lvl1pPr marL="0" indent="0" defTabSz="563540">
              <a:lnSpc>
                <a:spcPct val="100000"/>
              </a:lnSpc>
              <a:spcBef>
                <a:spcPts val="0"/>
              </a:spcBef>
              <a:buSzTx/>
              <a:buNone/>
              <a:defRPr sz="2300" b="1"/>
            </a:lvl1pPr>
          </a:lstStyle>
          <a:p>
            <a:r>
              <a:t>Kilder</a:t>
            </a:r>
          </a:p>
        </p:txBody>
      </p:sp>
      <p:sp>
        <p:nvSpPr>
          <p:cNvPr id="117"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Brødtekst nivå én…"/>
          <p:cNvSpPr txBox="1">
            <a:spLocks noGrp="1"/>
          </p:cNvSpPr>
          <p:nvPr>
            <p:ph type="body" idx="1" hasCustomPrompt="1"/>
          </p:nvPr>
        </p:nvSpPr>
        <p:spPr>
          <a:xfrm>
            <a:off x="698500" y="2959100"/>
            <a:ext cx="11607800" cy="6096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Punkttegntekst i lysbilde</a:t>
            </a:r>
          </a:p>
          <a:p>
            <a:pPr lvl="1"/>
            <a:endParaRPr/>
          </a:p>
          <a:p>
            <a:pPr lvl="2"/>
            <a:endParaRPr/>
          </a:p>
          <a:p>
            <a:pPr lvl="3"/>
            <a:endParaRPr/>
          </a:p>
          <a:p>
            <a:pPr lvl="4"/>
            <a:endParaRPr/>
          </a:p>
        </p:txBody>
      </p:sp>
      <p:sp>
        <p:nvSpPr>
          <p:cNvPr id="3" name="Lysbilde-…"/>
          <p:cNvSpPr txBox="1">
            <a:spLocks noGrp="1"/>
          </p:cNvSpPr>
          <p:nvPr>
            <p:ph type="title" hasCustomPrompt="1"/>
          </p:nvPr>
        </p:nvSpPr>
        <p:spPr>
          <a:xfrm>
            <a:off x="698500" y="440266"/>
            <a:ext cx="11607800" cy="1016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Lysbilde-
tittel</a:t>
            </a:r>
          </a:p>
          <a:p>
            <a:endParaRPr/>
          </a:p>
        </p:txBody>
      </p:sp>
      <p:sp>
        <p:nvSpPr>
          <p:cNvPr id="4" name="Lysbildenummer"/>
          <p:cNvSpPr txBox="1">
            <a:spLocks noGrp="1"/>
          </p:cNvSpPr>
          <p:nvPr>
            <p:ph type="sldNum" sz="quarter" idx="2"/>
          </p:nvPr>
        </p:nvSpPr>
        <p:spPr>
          <a:xfrm>
            <a:off x="6395965" y="9220201"/>
            <a:ext cx="206097" cy="287478"/>
          </a:xfrm>
          <a:prstGeom prst="rect">
            <a:avLst/>
          </a:prstGeom>
          <a:ln w="12700">
            <a:miter lim="400000"/>
          </a:ln>
        </p:spPr>
        <p:txBody>
          <a:bodyPr wrap="none" lIns="50800" tIns="50800" rIns="50800" bIns="50800" anchor="b">
            <a:spAutoFit/>
          </a:bodyPr>
          <a:lstStyle>
            <a:lvl1pPr defTabSz="584200">
              <a:defRPr sz="1300">
                <a:solidFill>
                  <a:srgbClr val="000000"/>
                </a:solidFill>
              </a:defRPr>
            </a:lvl1pPr>
          </a:lstStyle>
          <a:p>
            <a:fld id="{86CB4B4D-7CA3-9044-876B-883B54F8677D}" type="slidenum">
              <a:rPr/>
              <a:t>‹#›</a:t>
            </a:fld>
            <a:endParaRP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ransition spd="med"/>
  <p:txStyles>
    <p:titleStyle>
      <a:lvl1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1pPr>
      <a:lvl2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2pPr>
      <a:lvl3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3pPr>
      <a:lvl4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4pPr>
      <a:lvl5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5pPr>
      <a:lvl6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6pPr>
      <a:lvl7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7pPr>
      <a:lvl8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8pPr>
      <a:lvl9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9pPr>
    </p:titleStyle>
    <p:bodyStyle>
      <a:lvl1pPr marL="381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1pPr>
      <a:lvl2pPr marL="762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2pPr>
      <a:lvl3pPr marL="1143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3pPr>
      <a:lvl4pPr marL="1524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4pPr>
      <a:lvl5pPr marL="1905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5pPr>
      <a:lvl6pPr marL="2286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6pPr>
      <a:lvl7pPr marL="2667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7pPr>
      <a:lvl8pPr marL="3048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8pPr>
      <a:lvl9pPr marL="3429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1pPr>
      <a:lvl2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2pPr>
      <a:lvl3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3pPr>
      <a:lvl4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4pPr>
      <a:lvl5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5pPr>
      <a:lvl6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6pPr>
      <a:lvl7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7pPr>
      <a:lvl8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8pPr>
      <a:lvl9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Rektangel"/>
          <p:cNvSpPr/>
          <p:nvPr/>
        </p:nvSpPr>
        <p:spPr>
          <a:xfrm>
            <a:off x="1843427" y="3245820"/>
            <a:ext cx="9207501" cy="669637"/>
          </a:xfrm>
          <a:prstGeom prst="rect">
            <a:avLst/>
          </a:prstGeom>
          <a:solidFill>
            <a:srgbClr val="F5E9E1"/>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177" name="Rektangel"/>
          <p:cNvSpPr/>
          <p:nvPr/>
        </p:nvSpPr>
        <p:spPr>
          <a:xfrm>
            <a:off x="3059252" y="3094304"/>
            <a:ext cx="3136741" cy="972671"/>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178" name="S  T  Y  R  K"/>
          <p:cNvSpPr txBox="1"/>
          <p:nvPr/>
        </p:nvSpPr>
        <p:spPr>
          <a:xfrm>
            <a:off x="3580861" y="3221566"/>
            <a:ext cx="2093522" cy="7181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4000" b="1">
                <a:solidFill>
                  <a:srgbClr val="FFFFFF"/>
                </a:solidFill>
                <a:latin typeface="Century Gothic"/>
                <a:ea typeface="Century Gothic"/>
                <a:cs typeface="Century Gothic"/>
                <a:sym typeface="Century Gothic"/>
              </a:defRPr>
            </a:lvl1pPr>
          </a:lstStyle>
          <a:p>
            <a:r>
              <a:rPr lang="nb-NO"/>
              <a:t>STYRK    </a:t>
            </a:r>
          </a:p>
        </p:txBody>
      </p:sp>
      <p:sp>
        <p:nvSpPr>
          <p:cNvPr id="179" name="REDAKSJONEN"/>
          <p:cNvSpPr txBox="1"/>
          <p:nvPr/>
        </p:nvSpPr>
        <p:spPr>
          <a:xfrm>
            <a:off x="6320316" y="3221566"/>
            <a:ext cx="3693319" cy="7181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4000" b="1">
                <a:solidFill>
                  <a:srgbClr val="000000"/>
                </a:solidFill>
                <a:latin typeface="Century Gothic"/>
                <a:ea typeface="Century Gothic"/>
                <a:cs typeface="Century Gothic"/>
                <a:sym typeface="Century Gothic"/>
              </a:defRPr>
            </a:lvl1pPr>
          </a:lstStyle>
          <a:p>
            <a:r>
              <a:rPr lang="nb-NO"/>
              <a:t>REDAKSJONEN</a:t>
            </a:r>
          </a:p>
        </p:txBody>
      </p:sp>
      <p:sp>
        <p:nvSpPr>
          <p:cNvPr id="180" name="KOMPETANSELØFT FOR NORSKE MEDIEHUS"/>
          <p:cNvSpPr txBox="1"/>
          <p:nvPr/>
        </p:nvSpPr>
        <p:spPr>
          <a:xfrm>
            <a:off x="1843427" y="4905046"/>
            <a:ext cx="8677456" cy="13336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l" defTabSz="457200">
              <a:defRPr sz="2000" b="1">
                <a:solidFill>
                  <a:srgbClr val="7A2B1F"/>
                </a:solidFill>
                <a:latin typeface="Century Gothic"/>
                <a:ea typeface="Century Gothic"/>
                <a:cs typeface="Century Gothic"/>
                <a:sym typeface="Century Gothic"/>
              </a:defRPr>
            </a:pPr>
            <a:r>
              <a:rPr lang="nb-NO"/>
              <a:t>KOMPETANSELØFT FOR NORSKE MEDIEHUS    </a:t>
            </a:r>
          </a:p>
          <a:p>
            <a:pPr algn="l" defTabSz="457200">
              <a:defRPr sz="2000" b="1">
                <a:solidFill>
                  <a:srgbClr val="7A2B1F"/>
                </a:solidFill>
                <a:latin typeface="Century Gothic"/>
                <a:ea typeface="Century Gothic"/>
                <a:cs typeface="Century Gothic"/>
                <a:sym typeface="Century Gothic"/>
              </a:defRPr>
            </a:pPr>
            <a:endParaRPr lang="nb-NO"/>
          </a:p>
          <a:p>
            <a:pPr algn="l" defTabSz="457200">
              <a:defRPr sz="2000">
                <a:solidFill>
                  <a:srgbClr val="7A2B1F"/>
                </a:solidFill>
                <a:latin typeface="Century Gothic"/>
                <a:ea typeface="Century Gothic"/>
                <a:cs typeface="Century Gothic"/>
                <a:sym typeface="Century Gothic"/>
              </a:defRPr>
            </a:pPr>
            <a:r>
              <a:rPr lang="nb-NO"/>
              <a:t>Steg for steg - veileder for hvordan din redaksjon kan jobbe godt med kompetanse og utvikling.  </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a:extLst>
              <a:ext uri="{FF2B5EF4-FFF2-40B4-BE49-F238E27FC236}">
                <a16:creationId xmlns:a16="http://schemas.microsoft.com/office/drawing/2014/main" id="{FA41574A-C6EE-581A-0729-B7F0E0EAF353}"/>
              </a:ext>
            </a:extLst>
          </p:cNvPr>
          <p:cNvSpPr/>
          <p:nvPr/>
        </p:nvSpPr>
        <p:spPr>
          <a:xfrm>
            <a:off x="1784555" y="4167694"/>
            <a:ext cx="8676923" cy="3415469"/>
          </a:xfrm>
          <a:custGeom>
            <a:avLst/>
            <a:gdLst>
              <a:gd name="connsiteX0" fmla="*/ 0 w 8676923"/>
              <a:gd name="connsiteY0" fmla="*/ 0 h 3415469"/>
              <a:gd name="connsiteX1" fmla="*/ 840994 w 8676923"/>
              <a:gd name="connsiteY1" fmla="*/ 0 h 3415469"/>
              <a:gd name="connsiteX2" fmla="*/ 1334911 w 8676923"/>
              <a:gd name="connsiteY2" fmla="*/ 0 h 3415469"/>
              <a:gd name="connsiteX3" fmla="*/ 2002367 w 8676923"/>
              <a:gd name="connsiteY3" fmla="*/ 0 h 3415469"/>
              <a:gd name="connsiteX4" fmla="*/ 2756592 w 8676923"/>
              <a:gd name="connsiteY4" fmla="*/ 0 h 3415469"/>
              <a:gd name="connsiteX5" fmla="*/ 3163740 w 8676923"/>
              <a:gd name="connsiteY5" fmla="*/ 0 h 3415469"/>
              <a:gd name="connsiteX6" fmla="*/ 3570888 w 8676923"/>
              <a:gd name="connsiteY6" fmla="*/ 0 h 3415469"/>
              <a:gd name="connsiteX7" fmla="*/ 4411882 w 8676923"/>
              <a:gd name="connsiteY7" fmla="*/ 0 h 3415469"/>
              <a:gd name="connsiteX8" fmla="*/ 5079337 w 8676923"/>
              <a:gd name="connsiteY8" fmla="*/ 0 h 3415469"/>
              <a:gd name="connsiteX9" fmla="*/ 5486485 w 8676923"/>
              <a:gd name="connsiteY9" fmla="*/ 0 h 3415469"/>
              <a:gd name="connsiteX10" fmla="*/ 6153941 w 8676923"/>
              <a:gd name="connsiteY10" fmla="*/ 0 h 3415469"/>
              <a:gd name="connsiteX11" fmla="*/ 6994935 w 8676923"/>
              <a:gd name="connsiteY11" fmla="*/ 0 h 3415469"/>
              <a:gd name="connsiteX12" fmla="*/ 7575621 w 8676923"/>
              <a:gd name="connsiteY12" fmla="*/ 0 h 3415469"/>
              <a:gd name="connsiteX13" fmla="*/ 8676923 w 8676923"/>
              <a:gd name="connsiteY13" fmla="*/ 0 h 3415469"/>
              <a:gd name="connsiteX14" fmla="*/ 8676923 w 8676923"/>
              <a:gd name="connsiteY14" fmla="*/ 683094 h 3415469"/>
              <a:gd name="connsiteX15" fmla="*/ 8676923 w 8676923"/>
              <a:gd name="connsiteY15" fmla="*/ 1434497 h 3415469"/>
              <a:gd name="connsiteX16" fmla="*/ 8676923 w 8676923"/>
              <a:gd name="connsiteY16" fmla="*/ 2117591 h 3415469"/>
              <a:gd name="connsiteX17" fmla="*/ 8676923 w 8676923"/>
              <a:gd name="connsiteY17" fmla="*/ 3415469 h 3415469"/>
              <a:gd name="connsiteX18" fmla="*/ 8096237 w 8676923"/>
              <a:gd name="connsiteY18" fmla="*/ 3415469 h 3415469"/>
              <a:gd name="connsiteX19" fmla="*/ 7602319 w 8676923"/>
              <a:gd name="connsiteY19" fmla="*/ 3415469 h 3415469"/>
              <a:gd name="connsiteX20" fmla="*/ 6761325 w 8676923"/>
              <a:gd name="connsiteY20" fmla="*/ 3415469 h 3415469"/>
              <a:gd name="connsiteX21" fmla="*/ 6093870 w 8676923"/>
              <a:gd name="connsiteY21" fmla="*/ 3415469 h 3415469"/>
              <a:gd name="connsiteX22" fmla="*/ 5686722 w 8676923"/>
              <a:gd name="connsiteY22" fmla="*/ 3415469 h 3415469"/>
              <a:gd name="connsiteX23" fmla="*/ 5019266 w 8676923"/>
              <a:gd name="connsiteY23" fmla="*/ 3415469 h 3415469"/>
              <a:gd name="connsiteX24" fmla="*/ 4438580 w 8676923"/>
              <a:gd name="connsiteY24" fmla="*/ 3415469 h 3415469"/>
              <a:gd name="connsiteX25" fmla="*/ 3857893 w 8676923"/>
              <a:gd name="connsiteY25" fmla="*/ 3415469 h 3415469"/>
              <a:gd name="connsiteX26" fmla="*/ 3277207 w 8676923"/>
              <a:gd name="connsiteY26" fmla="*/ 3415469 h 3415469"/>
              <a:gd name="connsiteX27" fmla="*/ 2696521 w 8676923"/>
              <a:gd name="connsiteY27" fmla="*/ 3415469 h 3415469"/>
              <a:gd name="connsiteX28" fmla="*/ 1942296 w 8676923"/>
              <a:gd name="connsiteY28" fmla="*/ 3415469 h 3415469"/>
              <a:gd name="connsiteX29" fmla="*/ 1274840 w 8676923"/>
              <a:gd name="connsiteY29" fmla="*/ 3415469 h 3415469"/>
              <a:gd name="connsiteX30" fmla="*/ 867692 w 8676923"/>
              <a:gd name="connsiteY30" fmla="*/ 3415469 h 3415469"/>
              <a:gd name="connsiteX31" fmla="*/ 0 w 8676923"/>
              <a:gd name="connsiteY31" fmla="*/ 3415469 h 3415469"/>
              <a:gd name="connsiteX32" fmla="*/ 0 w 8676923"/>
              <a:gd name="connsiteY32" fmla="*/ 2698221 h 3415469"/>
              <a:gd name="connsiteX33" fmla="*/ 0 w 8676923"/>
              <a:gd name="connsiteY33" fmla="*/ 1946817 h 3415469"/>
              <a:gd name="connsiteX34" fmla="*/ 0 w 8676923"/>
              <a:gd name="connsiteY34" fmla="*/ 1366188 h 3415469"/>
              <a:gd name="connsiteX35" fmla="*/ 0 w 8676923"/>
              <a:gd name="connsiteY35" fmla="*/ 785558 h 3415469"/>
              <a:gd name="connsiteX36" fmla="*/ 0 w 8676923"/>
              <a:gd name="connsiteY36" fmla="*/ 0 h 3415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8676923" h="3415469" fill="none" extrusionOk="0">
                <a:moveTo>
                  <a:pt x="0" y="0"/>
                </a:moveTo>
                <a:cubicBezTo>
                  <a:pt x="382226" y="34924"/>
                  <a:pt x="549255" y="-15381"/>
                  <a:pt x="840994" y="0"/>
                </a:cubicBezTo>
                <a:cubicBezTo>
                  <a:pt x="1132733" y="15381"/>
                  <a:pt x="1140794" y="9542"/>
                  <a:pt x="1334911" y="0"/>
                </a:cubicBezTo>
                <a:cubicBezTo>
                  <a:pt x="1529028" y="-9542"/>
                  <a:pt x="1688498" y="-14838"/>
                  <a:pt x="2002367" y="0"/>
                </a:cubicBezTo>
                <a:cubicBezTo>
                  <a:pt x="2316236" y="14838"/>
                  <a:pt x="2424019" y="8064"/>
                  <a:pt x="2756592" y="0"/>
                </a:cubicBezTo>
                <a:cubicBezTo>
                  <a:pt x="3089165" y="-8064"/>
                  <a:pt x="3060426" y="-11649"/>
                  <a:pt x="3163740" y="0"/>
                </a:cubicBezTo>
                <a:cubicBezTo>
                  <a:pt x="3267054" y="11649"/>
                  <a:pt x="3487540" y="3360"/>
                  <a:pt x="3570888" y="0"/>
                </a:cubicBezTo>
                <a:cubicBezTo>
                  <a:pt x="3654236" y="-3360"/>
                  <a:pt x="4113034" y="9904"/>
                  <a:pt x="4411882" y="0"/>
                </a:cubicBezTo>
                <a:cubicBezTo>
                  <a:pt x="4710730" y="-9904"/>
                  <a:pt x="4920646" y="30264"/>
                  <a:pt x="5079337" y="0"/>
                </a:cubicBezTo>
                <a:cubicBezTo>
                  <a:pt x="5238028" y="-30264"/>
                  <a:pt x="5294005" y="-19764"/>
                  <a:pt x="5486485" y="0"/>
                </a:cubicBezTo>
                <a:cubicBezTo>
                  <a:pt x="5678965" y="19764"/>
                  <a:pt x="5998070" y="-14419"/>
                  <a:pt x="6153941" y="0"/>
                </a:cubicBezTo>
                <a:cubicBezTo>
                  <a:pt x="6309812" y="14419"/>
                  <a:pt x="6703235" y="-3324"/>
                  <a:pt x="6994935" y="0"/>
                </a:cubicBezTo>
                <a:cubicBezTo>
                  <a:pt x="7286635" y="3324"/>
                  <a:pt x="7400648" y="-26638"/>
                  <a:pt x="7575621" y="0"/>
                </a:cubicBezTo>
                <a:cubicBezTo>
                  <a:pt x="7750594" y="26638"/>
                  <a:pt x="8238620" y="-15832"/>
                  <a:pt x="8676923" y="0"/>
                </a:cubicBezTo>
                <a:cubicBezTo>
                  <a:pt x="8662280" y="212788"/>
                  <a:pt x="8685710" y="365905"/>
                  <a:pt x="8676923" y="683094"/>
                </a:cubicBezTo>
                <a:cubicBezTo>
                  <a:pt x="8668136" y="1000283"/>
                  <a:pt x="8687916" y="1180033"/>
                  <a:pt x="8676923" y="1434497"/>
                </a:cubicBezTo>
                <a:cubicBezTo>
                  <a:pt x="8665930" y="1688961"/>
                  <a:pt x="8673186" y="1867715"/>
                  <a:pt x="8676923" y="2117591"/>
                </a:cubicBezTo>
                <a:cubicBezTo>
                  <a:pt x="8680660" y="2367467"/>
                  <a:pt x="8624571" y="2919945"/>
                  <a:pt x="8676923" y="3415469"/>
                </a:cubicBezTo>
                <a:cubicBezTo>
                  <a:pt x="8522963" y="3410832"/>
                  <a:pt x="8328353" y="3394074"/>
                  <a:pt x="8096237" y="3415469"/>
                </a:cubicBezTo>
                <a:cubicBezTo>
                  <a:pt x="7864121" y="3436864"/>
                  <a:pt x="7816362" y="3418327"/>
                  <a:pt x="7602319" y="3415469"/>
                </a:cubicBezTo>
                <a:cubicBezTo>
                  <a:pt x="7388276" y="3412611"/>
                  <a:pt x="6933906" y="3404920"/>
                  <a:pt x="6761325" y="3415469"/>
                </a:cubicBezTo>
                <a:cubicBezTo>
                  <a:pt x="6588744" y="3426018"/>
                  <a:pt x="6293043" y="3436666"/>
                  <a:pt x="6093870" y="3415469"/>
                </a:cubicBezTo>
                <a:cubicBezTo>
                  <a:pt x="5894698" y="3394272"/>
                  <a:pt x="5811184" y="3410772"/>
                  <a:pt x="5686722" y="3415469"/>
                </a:cubicBezTo>
                <a:cubicBezTo>
                  <a:pt x="5562260" y="3420166"/>
                  <a:pt x="5205757" y="3399576"/>
                  <a:pt x="5019266" y="3415469"/>
                </a:cubicBezTo>
                <a:cubicBezTo>
                  <a:pt x="4832775" y="3431362"/>
                  <a:pt x="4602693" y="3400455"/>
                  <a:pt x="4438580" y="3415469"/>
                </a:cubicBezTo>
                <a:cubicBezTo>
                  <a:pt x="4274467" y="3430483"/>
                  <a:pt x="4070761" y="3414627"/>
                  <a:pt x="3857893" y="3415469"/>
                </a:cubicBezTo>
                <a:cubicBezTo>
                  <a:pt x="3645025" y="3416311"/>
                  <a:pt x="3481551" y="3386748"/>
                  <a:pt x="3277207" y="3415469"/>
                </a:cubicBezTo>
                <a:cubicBezTo>
                  <a:pt x="3072863" y="3444190"/>
                  <a:pt x="2831106" y="3411308"/>
                  <a:pt x="2696521" y="3415469"/>
                </a:cubicBezTo>
                <a:cubicBezTo>
                  <a:pt x="2561936" y="3419630"/>
                  <a:pt x="2244399" y="3440599"/>
                  <a:pt x="1942296" y="3415469"/>
                </a:cubicBezTo>
                <a:cubicBezTo>
                  <a:pt x="1640193" y="3390339"/>
                  <a:pt x="1456686" y="3445557"/>
                  <a:pt x="1274840" y="3415469"/>
                </a:cubicBezTo>
                <a:cubicBezTo>
                  <a:pt x="1092994" y="3385381"/>
                  <a:pt x="1007470" y="3411772"/>
                  <a:pt x="867692" y="3415469"/>
                </a:cubicBezTo>
                <a:cubicBezTo>
                  <a:pt x="727914" y="3419166"/>
                  <a:pt x="431215" y="3426175"/>
                  <a:pt x="0" y="3415469"/>
                </a:cubicBezTo>
                <a:cubicBezTo>
                  <a:pt x="27198" y="3099949"/>
                  <a:pt x="21848" y="2959348"/>
                  <a:pt x="0" y="2698221"/>
                </a:cubicBezTo>
                <a:cubicBezTo>
                  <a:pt x="-21848" y="2437094"/>
                  <a:pt x="-8307" y="2122882"/>
                  <a:pt x="0" y="1946817"/>
                </a:cubicBezTo>
                <a:cubicBezTo>
                  <a:pt x="8307" y="1770752"/>
                  <a:pt x="23221" y="1627763"/>
                  <a:pt x="0" y="1366188"/>
                </a:cubicBezTo>
                <a:cubicBezTo>
                  <a:pt x="-23221" y="1104613"/>
                  <a:pt x="10667" y="1036012"/>
                  <a:pt x="0" y="785558"/>
                </a:cubicBezTo>
                <a:cubicBezTo>
                  <a:pt x="-10667" y="535104"/>
                  <a:pt x="31149" y="180282"/>
                  <a:pt x="0" y="0"/>
                </a:cubicBezTo>
                <a:close/>
              </a:path>
              <a:path w="8676923" h="3415469" stroke="0" extrusionOk="0">
                <a:moveTo>
                  <a:pt x="0" y="0"/>
                </a:moveTo>
                <a:cubicBezTo>
                  <a:pt x="195681" y="7116"/>
                  <a:pt x="429390" y="-14051"/>
                  <a:pt x="580686" y="0"/>
                </a:cubicBezTo>
                <a:cubicBezTo>
                  <a:pt x="731982" y="14051"/>
                  <a:pt x="827596" y="-14873"/>
                  <a:pt x="987834" y="0"/>
                </a:cubicBezTo>
                <a:cubicBezTo>
                  <a:pt x="1148072" y="14873"/>
                  <a:pt x="1424485" y="-6208"/>
                  <a:pt x="1828828" y="0"/>
                </a:cubicBezTo>
                <a:cubicBezTo>
                  <a:pt x="2233171" y="6208"/>
                  <a:pt x="2161461" y="-23862"/>
                  <a:pt x="2409515" y="0"/>
                </a:cubicBezTo>
                <a:cubicBezTo>
                  <a:pt x="2657569" y="23862"/>
                  <a:pt x="2702910" y="-4877"/>
                  <a:pt x="2990201" y="0"/>
                </a:cubicBezTo>
                <a:cubicBezTo>
                  <a:pt x="3277492" y="4877"/>
                  <a:pt x="3580684" y="13027"/>
                  <a:pt x="3831195" y="0"/>
                </a:cubicBezTo>
                <a:cubicBezTo>
                  <a:pt x="4081706" y="-13027"/>
                  <a:pt x="4131842" y="-2180"/>
                  <a:pt x="4325112" y="0"/>
                </a:cubicBezTo>
                <a:cubicBezTo>
                  <a:pt x="4518382" y="2180"/>
                  <a:pt x="4791965" y="-19853"/>
                  <a:pt x="5166106" y="0"/>
                </a:cubicBezTo>
                <a:cubicBezTo>
                  <a:pt x="5540247" y="19853"/>
                  <a:pt x="5642556" y="26158"/>
                  <a:pt x="6007101" y="0"/>
                </a:cubicBezTo>
                <a:cubicBezTo>
                  <a:pt x="6371647" y="-26158"/>
                  <a:pt x="6436104" y="-30835"/>
                  <a:pt x="6674556" y="0"/>
                </a:cubicBezTo>
                <a:cubicBezTo>
                  <a:pt x="6913009" y="30835"/>
                  <a:pt x="7309299" y="-6345"/>
                  <a:pt x="7515550" y="0"/>
                </a:cubicBezTo>
                <a:cubicBezTo>
                  <a:pt x="7721801" y="6345"/>
                  <a:pt x="7888180" y="-20951"/>
                  <a:pt x="8096237" y="0"/>
                </a:cubicBezTo>
                <a:cubicBezTo>
                  <a:pt x="8304294" y="20951"/>
                  <a:pt x="8496280" y="-27844"/>
                  <a:pt x="8676923" y="0"/>
                </a:cubicBezTo>
                <a:cubicBezTo>
                  <a:pt x="8655117" y="244748"/>
                  <a:pt x="8662849" y="483273"/>
                  <a:pt x="8676923" y="717248"/>
                </a:cubicBezTo>
                <a:cubicBezTo>
                  <a:pt x="8690997" y="951223"/>
                  <a:pt x="8703382" y="1098209"/>
                  <a:pt x="8676923" y="1400342"/>
                </a:cubicBezTo>
                <a:cubicBezTo>
                  <a:pt x="8650464" y="1702475"/>
                  <a:pt x="8688169" y="1748591"/>
                  <a:pt x="8676923" y="2083436"/>
                </a:cubicBezTo>
                <a:cubicBezTo>
                  <a:pt x="8665677" y="2418281"/>
                  <a:pt x="8660241" y="2601518"/>
                  <a:pt x="8676923" y="2800685"/>
                </a:cubicBezTo>
                <a:cubicBezTo>
                  <a:pt x="8693605" y="2999852"/>
                  <a:pt x="8670259" y="3274734"/>
                  <a:pt x="8676923" y="3415469"/>
                </a:cubicBezTo>
                <a:cubicBezTo>
                  <a:pt x="8329752" y="3447604"/>
                  <a:pt x="8207348" y="3391995"/>
                  <a:pt x="7922698" y="3415469"/>
                </a:cubicBezTo>
                <a:cubicBezTo>
                  <a:pt x="7638048" y="3438943"/>
                  <a:pt x="7574506" y="3399470"/>
                  <a:pt x="7428781" y="3415469"/>
                </a:cubicBezTo>
                <a:cubicBezTo>
                  <a:pt x="7283056" y="3431468"/>
                  <a:pt x="6873523" y="3380230"/>
                  <a:pt x="6587787" y="3415469"/>
                </a:cubicBezTo>
                <a:cubicBezTo>
                  <a:pt x="6302051" y="3450708"/>
                  <a:pt x="6154840" y="3427496"/>
                  <a:pt x="5920331" y="3415469"/>
                </a:cubicBezTo>
                <a:cubicBezTo>
                  <a:pt x="5685822" y="3403442"/>
                  <a:pt x="5628213" y="3435654"/>
                  <a:pt x="5426414" y="3415469"/>
                </a:cubicBezTo>
                <a:cubicBezTo>
                  <a:pt x="5224615" y="3395284"/>
                  <a:pt x="4925478" y="3415199"/>
                  <a:pt x="4758959" y="3415469"/>
                </a:cubicBezTo>
                <a:cubicBezTo>
                  <a:pt x="4592441" y="3415739"/>
                  <a:pt x="4527520" y="3424200"/>
                  <a:pt x="4351811" y="3415469"/>
                </a:cubicBezTo>
                <a:cubicBezTo>
                  <a:pt x="4176102" y="3406738"/>
                  <a:pt x="4049975" y="3427634"/>
                  <a:pt x="3944663" y="3415469"/>
                </a:cubicBezTo>
                <a:cubicBezTo>
                  <a:pt x="3839351" y="3403304"/>
                  <a:pt x="3552931" y="3395811"/>
                  <a:pt x="3277207" y="3415469"/>
                </a:cubicBezTo>
                <a:cubicBezTo>
                  <a:pt x="3001483" y="3435127"/>
                  <a:pt x="3004957" y="3421565"/>
                  <a:pt x="2783290" y="3415469"/>
                </a:cubicBezTo>
                <a:cubicBezTo>
                  <a:pt x="2561623" y="3409373"/>
                  <a:pt x="2328950" y="3385962"/>
                  <a:pt x="2029065" y="3415469"/>
                </a:cubicBezTo>
                <a:cubicBezTo>
                  <a:pt x="1729181" y="3444976"/>
                  <a:pt x="1639079" y="3430658"/>
                  <a:pt x="1535148" y="3415469"/>
                </a:cubicBezTo>
                <a:cubicBezTo>
                  <a:pt x="1431217" y="3400280"/>
                  <a:pt x="1033090" y="3379994"/>
                  <a:pt x="780923" y="3415469"/>
                </a:cubicBezTo>
                <a:cubicBezTo>
                  <a:pt x="528756" y="3450944"/>
                  <a:pt x="219097" y="3437662"/>
                  <a:pt x="0" y="3415469"/>
                </a:cubicBezTo>
                <a:cubicBezTo>
                  <a:pt x="-3126" y="3249000"/>
                  <a:pt x="23736" y="2922496"/>
                  <a:pt x="0" y="2698221"/>
                </a:cubicBezTo>
                <a:cubicBezTo>
                  <a:pt x="-23736" y="2473946"/>
                  <a:pt x="-27252" y="2176479"/>
                  <a:pt x="0" y="1980972"/>
                </a:cubicBezTo>
                <a:cubicBezTo>
                  <a:pt x="27252" y="1785465"/>
                  <a:pt x="-36870" y="1596063"/>
                  <a:pt x="0" y="1229569"/>
                </a:cubicBezTo>
                <a:cubicBezTo>
                  <a:pt x="36870" y="863075"/>
                  <a:pt x="16867" y="600674"/>
                  <a:pt x="0" y="0"/>
                </a:cubicBezTo>
                <a:close/>
              </a:path>
            </a:pathLst>
          </a:custGeom>
          <a:solidFill>
            <a:srgbClr val="F5E9E1"/>
          </a:solidFill>
          <a:ln w="12700">
            <a:solidFill>
              <a:schemeClr val="tx1"/>
            </a:solidFill>
            <a:miter lim="400000"/>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99" name="For mellomstore/store mediehus kan det være fornuftig å se på kjernekompetansen i en egen prosess sammen med klubben(e).…"/>
          <p:cNvSpPr txBox="1"/>
          <p:nvPr/>
        </p:nvSpPr>
        <p:spPr>
          <a:xfrm>
            <a:off x="2543322" y="4391379"/>
            <a:ext cx="7163702" cy="3334246"/>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algn="l">
              <a:defRPr sz="1400">
                <a:solidFill>
                  <a:srgbClr val="FFFFFF"/>
                </a:solidFill>
                <a:latin typeface="Century Gothic"/>
                <a:ea typeface="Century Gothic"/>
                <a:cs typeface="Century Gothic"/>
                <a:sym typeface="Century Gothic"/>
              </a:defRPr>
            </a:pPr>
            <a:endParaRPr lang="nb-NO">
              <a:solidFill>
                <a:schemeClr val="bg2">
                  <a:lumMod val="50000"/>
                </a:schemeClr>
              </a:solidFill>
            </a:endParaRPr>
          </a:p>
          <a:p>
            <a:pPr algn="l">
              <a:defRPr sz="1400">
                <a:solidFill>
                  <a:srgbClr val="FFFFFF"/>
                </a:solidFill>
                <a:latin typeface="Century Gothic"/>
                <a:ea typeface="Century Gothic"/>
                <a:cs typeface="Century Gothic"/>
                <a:sym typeface="Century Gothic"/>
              </a:defRPr>
            </a:pPr>
            <a:r>
              <a:rPr lang="nb-NO" b="1">
                <a:solidFill>
                  <a:schemeClr val="bg2">
                    <a:lumMod val="50000"/>
                  </a:schemeClr>
                </a:solidFill>
              </a:rPr>
              <a:t>OPPGAVE</a:t>
            </a:r>
            <a:br>
              <a:rPr lang="nb-NO" b="1">
                <a:solidFill>
                  <a:schemeClr val="bg2">
                    <a:lumMod val="50000"/>
                  </a:schemeClr>
                </a:solidFill>
              </a:rPr>
            </a:br>
            <a:r>
              <a:rPr lang="nb-NO">
                <a:solidFill>
                  <a:schemeClr val="bg2">
                    <a:lumMod val="50000"/>
                  </a:schemeClr>
                </a:solidFill>
              </a:rPr>
              <a:t>Definer hvilke kunnskaper og ferdigheter det er behov for å styrke for å nå målene som er satt. Eksempelvis digital forståelse, metode, etikk, formidling, Excel, graving, produksjonsverktøy, eller knyttet til nisje- eller målgruppesatsninger.  </a:t>
            </a:r>
            <a:br>
              <a:rPr lang="nb-NO"/>
            </a:br>
            <a:endParaRPr lang="nb-NO"/>
          </a:p>
          <a:p>
            <a:pPr algn="l">
              <a:defRPr sz="1400">
                <a:solidFill>
                  <a:srgbClr val="FFFFFF"/>
                </a:solidFill>
                <a:latin typeface="Century Gothic"/>
                <a:ea typeface="Century Gothic"/>
                <a:cs typeface="Century Gothic"/>
                <a:sym typeface="Century Gothic"/>
              </a:defRPr>
            </a:pPr>
            <a:r>
              <a:rPr lang="nb-NO" b="1">
                <a:solidFill>
                  <a:schemeClr val="bg2">
                    <a:lumMod val="50000"/>
                  </a:schemeClr>
                </a:solidFill>
              </a:rPr>
              <a:t>FORSLAG</a:t>
            </a:r>
            <a:br>
              <a:rPr lang="nb-NO">
                <a:solidFill>
                  <a:schemeClr val="bg2">
                    <a:lumMod val="50000"/>
                  </a:schemeClr>
                </a:solidFill>
              </a:rPr>
            </a:br>
            <a:r>
              <a:rPr lang="nb-NO" b="0">
                <a:solidFill>
                  <a:schemeClr val="bg2">
                    <a:lumMod val="50000"/>
                  </a:schemeClr>
                </a:solidFill>
              </a:rPr>
              <a:t>Lag en oversikt over hva slags konkret kompetanse som trengs for å nå de ulike målene som er satt.</a:t>
            </a:r>
          </a:p>
          <a:p>
            <a:pPr algn="l" defTabSz="457200">
              <a:defRPr sz="1400">
                <a:solidFill>
                  <a:srgbClr val="464646"/>
                </a:solidFill>
                <a:latin typeface="Century Gothic"/>
                <a:ea typeface="Century Gothic"/>
                <a:cs typeface="Century Gothic"/>
                <a:sym typeface="Century Gothic"/>
              </a:defRPr>
            </a:pPr>
            <a:endParaRPr lang="nb-NO">
              <a:solidFill>
                <a:schemeClr val="bg2">
                  <a:lumMod val="50000"/>
                </a:schemeClr>
              </a:solidFill>
            </a:endParaRPr>
          </a:p>
          <a:p>
            <a:pPr algn="l" defTabSz="457200">
              <a:defRPr sz="1400">
                <a:solidFill>
                  <a:srgbClr val="464646"/>
                </a:solidFill>
                <a:latin typeface="Century Gothic"/>
                <a:ea typeface="Century Gothic"/>
                <a:cs typeface="Century Gothic"/>
                <a:sym typeface="Century Gothic"/>
              </a:defRPr>
            </a:pPr>
            <a:r>
              <a:rPr lang="nb-NO">
                <a:solidFill>
                  <a:schemeClr val="bg2">
                    <a:lumMod val="50000"/>
                  </a:schemeClr>
                </a:solidFill>
              </a:rPr>
              <a:t>Dette kan gjøres i workshops, avdelingsvis, i samarbeid mellom ledelse og klubb eller på andre måter som bygger laget og forankrer behovene godt. </a:t>
            </a:r>
          </a:p>
          <a:p>
            <a:pPr algn="l" defTabSz="457200">
              <a:defRPr sz="1400">
                <a:solidFill>
                  <a:srgbClr val="464646"/>
                </a:solidFill>
                <a:latin typeface="Century Gothic"/>
                <a:ea typeface="Century Gothic"/>
                <a:cs typeface="Century Gothic"/>
                <a:sym typeface="Century Gothic"/>
              </a:defRPr>
            </a:pPr>
            <a:endParaRPr lang="nb-NO">
              <a:solidFill>
                <a:schemeClr val="bg2">
                  <a:lumMod val="50000"/>
                </a:schemeClr>
              </a:solidFill>
            </a:endParaRPr>
          </a:p>
          <a:p>
            <a:pPr algn="l" defTabSz="457200">
              <a:defRPr sz="1400">
                <a:solidFill>
                  <a:srgbClr val="000000"/>
                </a:solidFill>
                <a:latin typeface="Century Gothic"/>
                <a:ea typeface="Century Gothic"/>
                <a:cs typeface="Century Gothic"/>
                <a:sym typeface="Century Gothic"/>
              </a:defRPr>
            </a:pPr>
            <a:endParaRPr lang="nb-NO">
              <a:solidFill>
                <a:schemeClr val="bg2">
                  <a:lumMod val="50000"/>
                </a:schemeClr>
              </a:solidFill>
            </a:endParaRPr>
          </a:p>
          <a:p>
            <a:pPr algn="l" defTabSz="457200">
              <a:defRPr sz="1400">
                <a:solidFill>
                  <a:srgbClr val="000000"/>
                </a:solidFill>
                <a:latin typeface="Century Gothic"/>
                <a:ea typeface="Century Gothic"/>
                <a:cs typeface="Century Gothic"/>
                <a:sym typeface="Century Gothic"/>
              </a:defRPr>
            </a:pPr>
            <a:endParaRPr lang="nb-NO">
              <a:solidFill>
                <a:schemeClr val="bg2">
                  <a:lumMod val="50000"/>
                </a:schemeClr>
              </a:solidFill>
            </a:endParaRPr>
          </a:p>
        </p:txBody>
      </p:sp>
      <p:sp>
        <p:nvSpPr>
          <p:cNvPr id="300" name="Oval"/>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301" name="STEG 1"/>
          <p:cNvSpPr txBox="1"/>
          <p:nvPr/>
        </p:nvSpPr>
        <p:spPr>
          <a:xfrm>
            <a:off x="11731094" y="691089"/>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2</a:t>
            </a:r>
          </a:p>
        </p:txBody>
      </p:sp>
      <p:sp>
        <p:nvSpPr>
          <p:cNvPr id="302" name="RÅD PÅ VEIEN"/>
          <p:cNvSpPr txBox="1"/>
          <p:nvPr/>
        </p:nvSpPr>
        <p:spPr>
          <a:xfrm>
            <a:off x="476457" y="462490"/>
            <a:ext cx="6713564" cy="7493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KARTLEGGING AV KOMPETANSEBEHOV</a:t>
            </a:r>
          </a:p>
          <a:p>
            <a:pPr algn="l" defTabSz="457200">
              <a:defRPr sz="1400" b="1">
                <a:solidFill>
                  <a:srgbClr val="000000"/>
                </a:solidFill>
                <a:latin typeface="Century Gothic"/>
                <a:ea typeface="Century Gothic"/>
                <a:cs typeface="Century Gothic"/>
                <a:sym typeface="Century Gothic"/>
              </a:defRPr>
            </a:pPr>
            <a:r>
              <a:rPr lang="nb-NO"/>
              <a:t>Hvilken kompetanse trenger</a:t>
            </a:r>
            <a:r>
              <a:rPr lang="nb-NO" i="1"/>
              <a:t> organisasjonen </a:t>
            </a:r>
            <a:r>
              <a:rPr lang="nb-NO"/>
              <a:t>for å nå målene?</a:t>
            </a:r>
          </a:p>
        </p:txBody>
      </p:sp>
      <p:sp>
        <p:nvSpPr>
          <p:cNvPr id="304" name="Linje"/>
          <p:cNvSpPr/>
          <p:nvPr/>
        </p:nvSpPr>
        <p:spPr>
          <a:xfrm>
            <a:off x="6612670" y="3096991"/>
            <a:ext cx="769667" cy="2"/>
          </a:xfrm>
          <a:prstGeom prst="line">
            <a:avLst/>
          </a:prstGeom>
          <a:ln w="12700">
            <a:solidFill>
              <a:srgbClr val="000000"/>
            </a:solidFill>
            <a:miter lim="400000"/>
          </a:ln>
        </p:spPr>
        <p:txBody>
          <a:bodyPr lIns="45718" tIns="45718" rIns="45718" bIns="45718"/>
          <a:lstStyle/>
          <a:p>
            <a:endParaRPr/>
          </a:p>
        </p:txBody>
      </p:sp>
      <p:sp>
        <p:nvSpPr>
          <p:cNvPr id="311" name="Rektangel"/>
          <p:cNvSpPr/>
          <p:nvPr/>
        </p:nvSpPr>
        <p:spPr>
          <a:xfrm>
            <a:off x="5329561" y="2779957"/>
            <a:ext cx="1764670" cy="647781"/>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12" name="Rektangel"/>
          <p:cNvSpPr/>
          <p:nvPr/>
        </p:nvSpPr>
        <p:spPr>
          <a:xfrm>
            <a:off x="3378101" y="2779957"/>
            <a:ext cx="1761181" cy="647781"/>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13" name="Hvilken kompetanse  trenger vi?"/>
          <p:cNvSpPr txBox="1"/>
          <p:nvPr/>
        </p:nvSpPr>
        <p:spPr>
          <a:xfrm>
            <a:off x="3715357" y="2770531"/>
            <a:ext cx="1086670" cy="673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defTabSz="457200">
              <a:defRPr sz="1200" b="1">
                <a:solidFill>
                  <a:srgbClr val="FFFFFF"/>
                </a:solidFill>
                <a:latin typeface="Century Gothic"/>
                <a:ea typeface="Century Gothic"/>
                <a:cs typeface="Century Gothic"/>
                <a:sym typeface="Century Gothic"/>
              </a:defRPr>
            </a:pPr>
            <a:r>
              <a:rPr lang="nb-NO">
                <a:solidFill>
                  <a:schemeClr val="tx1">
                    <a:lumMod val="20000"/>
                    <a:lumOff val="80000"/>
                  </a:schemeClr>
                </a:solidFill>
              </a:rPr>
              <a:t>Hvilken</a:t>
            </a:r>
            <a:br>
              <a:rPr lang="nb-NO">
                <a:solidFill>
                  <a:schemeClr val="tx1">
                    <a:lumMod val="20000"/>
                    <a:lumOff val="80000"/>
                  </a:schemeClr>
                </a:solidFill>
              </a:rPr>
            </a:br>
            <a:r>
              <a:rPr lang="nb-NO">
                <a:solidFill>
                  <a:schemeClr val="tx1">
                    <a:lumMod val="20000"/>
                    <a:lumOff val="80000"/>
                  </a:schemeClr>
                </a:solidFill>
              </a:rPr>
              <a:t>kompetanse </a:t>
            </a:r>
            <a:br>
              <a:rPr lang="nb-NO">
                <a:solidFill>
                  <a:schemeClr val="tx1">
                    <a:lumMod val="20000"/>
                    <a:lumOff val="80000"/>
                  </a:schemeClr>
                </a:solidFill>
              </a:rPr>
            </a:br>
            <a:r>
              <a:rPr lang="nb-NO">
                <a:solidFill>
                  <a:schemeClr val="tx1">
                    <a:lumMod val="20000"/>
                    <a:lumOff val="80000"/>
                  </a:schemeClr>
                </a:solidFill>
              </a:rPr>
              <a:t>har vi?</a:t>
            </a:r>
          </a:p>
        </p:txBody>
      </p:sp>
      <p:sp>
        <p:nvSpPr>
          <p:cNvPr id="314" name="Hvilken kompetanse  har vi?"/>
          <p:cNvSpPr txBox="1"/>
          <p:nvPr/>
        </p:nvSpPr>
        <p:spPr>
          <a:xfrm>
            <a:off x="5664574" y="2767297"/>
            <a:ext cx="1086669" cy="673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defTabSz="457200">
              <a:defRPr sz="1200" b="1">
                <a:solidFill>
                  <a:srgbClr val="FFFFFF"/>
                </a:solidFill>
                <a:latin typeface="Century Gothic"/>
                <a:ea typeface="Century Gothic"/>
                <a:cs typeface="Century Gothic"/>
                <a:sym typeface="Century Gothic"/>
              </a:defRPr>
            </a:pPr>
            <a:r>
              <a:rPr err="1"/>
              <a:t>Hvilken</a:t>
            </a:r>
            <a:br>
              <a:rPr/>
            </a:br>
            <a:r>
              <a:rPr lang="nb-NO"/>
              <a:t>kompetanse</a:t>
            </a:r>
            <a:r>
              <a:t> </a:t>
            </a:r>
            <a:br>
              <a:rPr/>
            </a:br>
            <a:r>
              <a:rPr lang="nb-NO"/>
              <a:t>trenger</a:t>
            </a:r>
            <a:r>
              <a:t> vi?</a:t>
            </a:r>
          </a:p>
        </p:txBody>
      </p:sp>
      <p:sp>
        <p:nvSpPr>
          <p:cNvPr id="316" name="Ledelsen"/>
          <p:cNvSpPr txBox="1"/>
          <p:nvPr/>
        </p:nvSpPr>
        <p:spPr>
          <a:xfrm>
            <a:off x="7683244" y="2869314"/>
            <a:ext cx="1525564" cy="4826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1200" b="1">
                <a:solidFill>
                  <a:srgbClr val="55220A"/>
                </a:solidFill>
                <a:latin typeface="Century Gothic"/>
                <a:ea typeface="Century Gothic"/>
                <a:cs typeface="Century Gothic"/>
                <a:sym typeface="Century Gothic"/>
              </a:defRPr>
            </a:pPr>
            <a:r>
              <a:rPr lang="nb-NO"/>
              <a:t>Ledelsen/Klubb(er)</a:t>
            </a:r>
            <a:br>
              <a:rPr lang="nb-NO"/>
            </a:br>
            <a:r>
              <a:rPr lang="nb-NO"/>
              <a:t>Avdelingsledere</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 name="Her er et eksempel på hvordan et oversiktlig oppsett av stegene MÅL -&gt;  DELMÅL -&gt; KOMPETANSEMÅL kan brukes for å tydeligere identifisere hvilken kompetanse redaksjonen skal jobbe med fremover."/>
          <p:cNvSpPr txBox="1"/>
          <p:nvPr/>
        </p:nvSpPr>
        <p:spPr>
          <a:xfrm>
            <a:off x="517198" y="1522475"/>
            <a:ext cx="9904956" cy="53347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a:r>
              <a:rPr lang="nb-NO" sz="1400">
                <a:solidFill>
                  <a:schemeClr val="tx1">
                    <a:lumMod val="50000"/>
                  </a:schemeClr>
                </a:solidFill>
                <a:latin typeface="Century Gothic"/>
              </a:rPr>
              <a:t>Her er et eksempel på hvordan et oversiktlig oppsett av stegene MÅL -&gt;  DELMÅL -&gt; KOMPETANSEMÅL kan brukes</a:t>
            </a:r>
            <a:br>
              <a:rPr lang="nb-NO" sz="1400">
                <a:latin typeface="Century Gothic" panose="020B0502020202020204" pitchFamily="34" charset="0"/>
              </a:rPr>
            </a:br>
            <a:r>
              <a:rPr lang="nb-NO" sz="1400">
                <a:solidFill>
                  <a:schemeClr val="tx1">
                    <a:lumMod val="50000"/>
                  </a:schemeClr>
                </a:solidFill>
                <a:latin typeface="Century Gothic"/>
              </a:rPr>
              <a:t>for å tydeligere identifisere hvilken kompetanse redaksjonen skal jobbe med fremover.</a:t>
            </a:r>
          </a:p>
        </p:txBody>
      </p:sp>
      <p:sp>
        <p:nvSpPr>
          <p:cNvPr id="344" name="Oval"/>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345" name="STEG 1"/>
          <p:cNvSpPr txBox="1"/>
          <p:nvPr/>
        </p:nvSpPr>
        <p:spPr>
          <a:xfrm>
            <a:off x="11731094" y="691089"/>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2</a:t>
            </a:r>
          </a:p>
        </p:txBody>
      </p:sp>
      <p:sp>
        <p:nvSpPr>
          <p:cNvPr id="346" name="RÅD PÅ VEIEN"/>
          <p:cNvSpPr txBox="1"/>
          <p:nvPr/>
        </p:nvSpPr>
        <p:spPr>
          <a:xfrm>
            <a:off x="476457" y="462490"/>
            <a:ext cx="6237115" cy="7493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HVILKEN KOMPETANSE TRENGER VI? </a:t>
            </a:r>
          </a:p>
          <a:p>
            <a:pPr algn="l" defTabSz="457200">
              <a:defRPr sz="1400" b="1">
                <a:solidFill>
                  <a:srgbClr val="000000"/>
                </a:solidFill>
                <a:latin typeface="Century Gothic"/>
                <a:ea typeface="Century Gothic"/>
                <a:cs typeface="Century Gothic"/>
                <a:sym typeface="Century Gothic"/>
              </a:defRPr>
            </a:pPr>
            <a:r>
              <a:rPr err="1"/>
              <a:t>Skjema</a:t>
            </a:r>
            <a:endParaRPr/>
          </a:p>
        </p:txBody>
      </p:sp>
      <p:sp>
        <p:nvSpPr>
          <p:cNvPr id="347" name="Rektangel"/>
          <p:cNvSpPr/>
          <p:nvPr/>
        </p:nvSpPr>
        <p:spPr>
          <a:xfrm>
            <a:off x="670136" y="4621183"/>
            <a:ext cx="2284304" cy="769388"/>
          </a:xfrm>
          <a:prstGeom prst="rect">
            <a:avLst/>
          </a:prstGeom>
          <a:solidFill>
            <a:srgbClr val="E5C1AC"/>
          </a:solidFill>
          <a:ln w="12700">
            <a:noFill/>
            <a:miter lim="400000"/>
          </a:ln>
        </p:spPr>
        <p:txBody>
          <a:bodyPr lIns="50800" tIns="50800" rIns="50800" bIns="50800"/>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48" name="Linje"/>
          <p:cNvSpPr/>
          <p:nvPr/>
        </p:nvSpPr>
        <p:spPr>
          <a:xfrm>
            <a:off x="5699187" y="5009690"/>
            <a:ext cx="3899810" cy="1"/>
          </a:xfrm>
          <a:prstGeom prst="line">
            <a:avLst/>
          </a:prstGeom>
          <a:ln w="12700">
            <a:solidFill>
              <a:srgbClr val="000000"/>
            </a:solidFill>
            <a:miter lim="400000"/>
          </a:ln>
        </p:spPr>
        <p:txBody>
          <a:bodyPr lIns="45718" tIns="45718" rIns="45718" bIns="45718"/>
          <a:lstStyle/>
          <a:p>
            <a:endParaRPr/>
          </a:p>
        </p:txBody>
      </p:sp>
      <p:sp>
        <p:nvSpPr>
          <p:cNvPr id="349" name="Rektangel"/>
          <p:cNvSpPr/>
          <p:nvPr/>
        </p:nvSpPr>
        <p:spPr>
          <a:xfrm>
            <a:off x="3108039" y="3961384"/>
            <a:ext cx="2836469" cy="2098880"/>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50" name="Rektangel"/>
          <p:cNvSpPr/>
          <p:nvPr/>
        </p:nvSpPr>
        <p:spPr>
          <a:xfrm>
            <a:off x="3103979" y="2681814"/>
            <a:ext cx="2832814" cy="1063528"/>
          </a:xfrm>
          <a:prstGeom prst="rect">
            <a:avLst/>
          </a:prstGeom>
          <a:solidFill>
            <a:srgbClr val="E5C1AC"/>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51" name="STRATEGISK MÅL"/>
          <p:cNvSpPr txBox="1"/>
          <p:nvPr/>
        </p:nvSpPr>
        <p:spPr>
          <a:xfrm>
            <a:off x="3711069" y="3030032"/>
            <a:ext cx="1804562" cy="367092"/>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lstStyle>
            <a:lvl1pPr algn="l" defTabSz="457200">
              <a:defRPr b="1">
                <a:solidFill>
                  <a:srgbClr val="FFFFFF"/>
                </a:solidFill>
                <a:latin typeface="Century Gothic"/>
                <a:ea typeface="Century Gothic"/>
                <a:cs typeface="Century Gothic"/>
                <a:sym typeface="Century Gothic"/>
              </a:defRPr>
            </a:lvl1pPr>
          </a:lstStyle>
          <a:p>
            <a:r>
              <a:rPr>
                <a:solidFill>
                  <a:srgbClr val="000000"/>
                </a:solidFill>
              </a:rPr>
              <a:t>STRATEGISK MÅL</a:t>
            </a:r>
          </a:p>
        </p:txBody>
      </p:sp>
      <p:sp>
        <p:nvSpPr>
          <p:cNvPr id="352" name="Rektangel"/>
          <p:cNvSpPr/>
          <p:nvPr/>
        </p:nvSpPr>
        <p:spPr>
          <a:xfrm>
            <a:off x="6089447" y="2694924"/>
            <a:ext cx="2840122" cy="1063528"/>
          </a:xfrm>
          <a:prstGeom prst="rect">
            <a:avLst/>
          </a:prstGeom>
          <a:solidFill>
            <a:srgbClr val="E5C1AC"/>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53" name="DELMÅL"/>
          <p:cNvSpPr txBox="1"/>
          <p:nvPr/>
        </p:nvSpPr>
        <p:spPr>
          <a:xfrm>
            <a:off x="7091053" y="3043142"/>
            <a:ext cx="1283989" cy="36709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lstStyle>
            <a:lvl1pPr defTabSz="457200">
              <a:defRPr b="1">
                <a:solidFill>
                  <a:srgbClr val="FFFFFF"/>
                </a:solidFill>
                <a:latin typeface="Century Gothic"/>
                <a:ea typeface="Century Gothic"/>
                <a:cs typeface="Century Gothic"/>
                <a:sym typeface="Century Gothic"/>
              </a:defRPr>
            </a:lvl1pPr>
          </a:lstStyle>
          <a:p>
            <a:r>
              <a:rPr>
                <a:solidFill>
                  <a:srgbClr val="000000"/>
                </a:solidFill>
              </a:rPr>
              <a:t>DELMÅL</a:t>
            </a:r>
          </a:p>
        </p:txBody>
      </p:sp>
      <p:sp>
        <p:nvSpPr>
          <p:cNvPr id="354" name="Rektangel"/>
          <p:cNvSpPr/>
          <p:nvPr/>
        </p:nvSpPr>
        <p:spPr>
          <a:xfrm>
            <a:off x="6091275" y="3956437"/>
            <a:ext cx="2836468" cy="2098880"/>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55" name="Avis X skal ha flere undersøkende…"/>
          <p:cNvSpPr txBox="1"/>
          <p:nvPr/>
        </p:nvSpPr>
        <p:spPr>
          <a:xfrm>
            <a:off x="6356454" y="4108135"/>
            <a:ext cx="2334338" cy="144213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lstStyle/>
          <a:p>
            <a:pPr algn="l">
              <a:defRPr sz="1400">
                <a:solidFill>
                  <a:srgbClr val="000000"/>
                </a:solidFill>
                <a:latin typeface="Century Gothic"/>
                <a:ea typeface="Century Gothic"/>
                <a:cs typeface="Century Gothic"/>
                <a:sym typeface="Century Gothic"/>
              </a:defRPr>
            </a:pPr>
            <a:r>
              <a:rPr lang="nb-NO"/>
              <a:t>Avis </a:t>
            </a:r>
            <a:r>
              <a:rPr lang="nb-NO" err="1"/>
              <a:t>X</a:t>
            </a:r>
            <a:r>
              <a:rPr lang="nb-NO"/>
              <a:t> skal ha flere undersøkende </a:t>
            </a:r>
          </a:p>
          <a:p>
            <a:pPr algn="l">
              <a:defRPr sz="1400">
                <a:solidFill>
                  <a:srgbClr val="000000"/>
                </a:solidFill>
                <a:latin typeface="Century Gothic"/>
                <a:ea typeface="Century Gothic"/>
                <a:cs typeface="Century Gothic"/>
                <a:sym typeface="Century Gothic"/>
              </a:defRPr>
            </a:pPr>
            <a:r>
              <a:rPr lang="nb-NO"/>
              <a:t>saker og levere minst én</a:t>
            </a:r>
          </a:p>
          <a:p>
            <a:pPr algn="l">
              <a:defRPr sz="1400">
                <a:solidFill>
                  <a:srgbClr val="000000"/>
                </a:solidFill>
                <a:latin typeface="Century Gothic"/>
                <a:ea typeface="Century Gothic"/>
                <a:cs typeface="Century Gothic"/>
                <a:sym typeface="Century Gothic"/>
              </a:defRPr>
            </a:pPr>
            <a:r>
              <a:rPr lang="nb-NO"/>
              <a:t>metoderapport til SKUP hvert år.</a:t>
            </a:r>
          </a:p>
        </p:txBody>
      </p:sp>
      <p:sp>
        <p:nvSpPr>
          <p:cNvPr id="356" name="KJERNEKOMPETANSE"/>
          <p:cNvSpPr txBox="1"/>
          <p:nvPr/>
        </p:nvSpPr>
        <p:spPr>
          <a:xfrm>
            <a:off x="775532" y="4730559"/>
            <a:ext cx="2073511" cy="550635"/>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lstStyle>
            <a:lvl1pPr defTabSz="457200">
              <a:defRPr sz="1400" b="1">
                <a:solidFill>
                  <a:srgbClr val="FFFFFF"/>
                </a:solidFill>
                <a:latin typeface="Century Gothic"/>
                <a:ea typeface="Century Gothic"/>
                <a:cs typeface="Century Gothic"/>
                <a:sym typeface="Century Gothic"/>
              </a:defRPr>
            </a:lvl1pPr>
          </a:lstStyle>
          <a:p>
            <a:r>
              <a:rPr>
                <a:solidFill>
                  <a:srgbClr val="000000"/>
                </a:solidFill>
              </a:rPr>
              <a:t>KOLLEKTIV KOMPETANSE</a:t>
            </a:r>
          </a:p>
        </p:txBody>
      </p:sp>
      <p:sp>
        <p:nvSpPr>
          <p:cNvPr id="357" name="Rektangel"/>
          <p:cNvSpPr/>
          <p:nvPr/>
        </p:nvSpPr>
        <p:spPr>
          <a:xfrm>
            <a:off x="9072746" y="2699909"/>
            <a:ext cx="3255483" cy="1063526"/>
          </a:xfrm>
          <a:prstGeom prst="rect">
            <a:avLst/>
          </a:prstGeom>
          <a:solidFill>
            <a:srgbClr val="E5C1AC"/>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58" name="KOMPETANSEMÅL"/>
          <p:cNvSpPr txBox="1"/>
          <p:nvPr/>
        </p:nvSpPr>
        <p:spPr>
          <a:xfrm>
            <a:off x="9823021" y="3043142"/>
            <a:ext cx="1938511" cy="36709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lstStyle>
            <a:lvl1pPr defTabSz="457200">
              <a:defRPr b="1">
                <a:solidFill>
                  <a:srgbClr val="FFFFFF"/>
                </a:solidFill>
                <a:latin typeface="Century Gothic"/>
                <a:ea typeface="Century Gothic"/>
                <a:cs typeface="Century Gothic"/>
                <a:sym typeface="Century Gothic"/>
              </a:defRPr>
            </a:lvl1pPr>
          </a:lstStyle>
          <a:p>
            <a:r>
              <a:rPr>
                <a:solidFill>
                  <a:srgbClr val="000000"/>
                </a:solidFill>
              </a:rPr>
              <a:t>KOMPETANSEMÅL</a:t>
            </a:r>
          </a:p>
        </p:txBody>
      </p:sp>
      <p:sp>
        <p:nvSpPr>
          <p:cNvPr id="359" name="Rektangel"/>
          <p:cNvSpPr/>
          <p:nvPr/>
        </p:nvSpPr>
        <p:spPr>
          <a:xfrm>
            <a:off x="9072746" y="3956437"/>
            <a:ext cx="3255483" cy="2098880"/>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60" name="For å nå dette målet skal vi…"/>
          <p:cNvSpPr txBox="1"/>
          <p:nvPr/>
        </p:nvSpPr>
        <p:spPr>
          <a:xfrm>
            <a:off x="9189923" y="4108135"/>
            <a:ext cx="3021131" cy="2110766"/>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lstStyle/>
          <a:p>
            <a:pPr algn="l" defTabSz="457200">
              <a:defRPr sz="1400">
                <a:solidFill>
                  <a:srgbClr val="000000"/>
                </a:solidFill>
                <a:latin typeface="Century Gothic"/>
                <a:ea typeface="Century Gothic"/>
                <a:cs typeface="Century Gothic"/>
                <a:sym typeface="Century Gothic"/>
              </a:defRPr>
            </a:pPr>
            <a:r>
              <a:rPr lang="nb-NO"/>
              <a:t>For å nå dette målet skal vi: </a:t>
            </a:r>
          </a:p>
          <a:p>
            <a:pPr marL="482600" indent="-177800" algn="l" defTabSz="457200">
              <a:buSzPct val="123000"/>
              <a:buChar char="•"/>
              <a:defRPr sz="1400">
                <a:solidFill>
                  <a:srgbClr val="000000"/>
                </a:solidFill>
                <a:latin typeface="Century Gothic"/>
                <a:ea typeface="Century Gothic"/>
                <a:cs typeface="Century Gothic"/>
                <a:sym typeface="Century Gothic"/>
              </a:defRPr>
            </a:pPr>
            <a:r>
              <a:rPr lang="nb-NO"/>
              <a:t>Ha flere i redaksjonen som kan lete i og søke innsyn i offentlige databaser</a:t>
            </a:r>
          </a:p>
          <a:p>
            <a:pPr marL="482600" indent="-177800" algn="l" defTabSz="457200">
              <a:buSzPct val="123000"/>
              <a:buChar char="•"/>
              <a:defRPr sz="1400">
                <a:solidFill>
                  <a:srgbClr val="000000"/>
                </a:solidFill>
                <a:latin typeface="Century Gothic"/>
                <a:ea typeface="Century Gothic"/>
                <a:cs typeface="Century Gothic"/>
                <a:sym typeface="Century Gothic"/>
              </a:defRPr>
            </a:pPr>
            <a:r>
              <a:rPr lang="nb-NO"/>
              <a:t>Ha flere i redaksjonen som kan Excel eller andre programmer for å strukturere data</a:t>
            </a:r>
          </a:p>
        </p:txBody>
      </p:sp>
      <p:sp>
        <p:nvSpPr>
          <p:cNvPr id="362" name="Rektangel"/>
          <p:cNvSpPr/>
          <p:nvPr/>
        </p:nvSpPr>
        <p:spPr>
          <a:xfrm>
            <a:off x="676412" y="6935413"/>
            <a:ext cx="2284304" cy="769387"/>
          </a:xfrm>
          <a:prstGeom prst="rect">
            <a:avLst/>
          </a:prstGeom>
          <a:solidFill>
            <a:srgbClr val="E5C1AC"/>
          </a:solidFill>
          <a:ln w="12700">
            <a:noFill/>
            <a:miter lim="400000"/>
          </a:ln>
        </p:spPr>
        <p:txBody>
          <a:bodyPr lIns="50800" tIns="50800" rIns="50800" bIns="50800"/>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63" name="Linje"/>
          <p:cNvSpPr/>
          <p:nvPr/>
        </p:nvSpPr>
        <p:spPr>
          <a:xfrm>
            <a:off x="5592095" y="7360026"/>
            <a:ext cx="3541763" cy="3"/>
          </a:xfrm>
          <a:prstGeom prst="line">
            <a:avLst/>
          </a:prstGeom>
          <a:ln w="12700">
            <a:miter lim="400000"/>
          </a:ln>
        </p:spPr>
        <p:txBody>
          <a:bodyPr lIns="45718" tIns="45718" rIns="45718" bIns="45718"/>
          <a:lstStyle/>
          <a:p>
            <a:endParaRPr/>
          </a:p>
        </p:txBody>
      </p:sp>
      <p:sp>
        <p:nvSpPr>
          <p:cNvPr id="364" name="Rektangel"/>
          <p:cNvSpPr/>
          <p:nvPr/>
        </p:nvSpPr>
        <p:spPr>
          <a:xfrm>
            <a:off x="3114474" y="6276105"/>
            <a:ext cx="2836468" cy="2088001"/>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65" name="Rektangel"/>
          <p:cNvSpPr/>
          <p:nvPr/>
        </p:nvSpPr>
        <p:spPr>
          <a:xfrm>
            <a:off x="6104702" y="6276105"/>
            <a:ext cx="2836468" cy="2088001"/>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66" name="SPESIALKOMPETANSE"/>
          <p:cNvSpPr txBox="1"/>
          <p:nvPr/>
        </p:nvSpPr>
        <p:spPr>
          <a:xfrm>
            <a:off x="450263" y="7156226"/>
            <a:ext cx="2736600" cy="49704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lstStyle>
            <a:lvl1pPr defTabSz="457200">
              <a:defRPr sz="1400" b="1">
                <a:solidFill>
                  <a:srgbClr val="FFFFFF"/>
                </a:solidFill>
                <a:latin typeface="Century Gothic"/>
                <a:ea typeface="Century Gothic"/>
                <a:cs typeface="Century Gothic"/>
                <a:sym typeface="Century Gothic"/>
              </a:defRPr>
            </a:lvl1pPr>
          </a:lstStyle>
          <a:p>
            <a:r>
              <a:rPr>
                <a:solidFill>
                  <a:srgbClr val="000000"/>
                </a:solidFill>
              </a:rPr>
              <a:t>SPESIALKOMPETANSE</a:t>
            </a:r>
          </a:p>
        </p:txBody>
      </p:sp>
      <p:sp>
        <p:nvSpPr>
          <p:cNvPr id="367" name="Rektangel"/>
          <p:cNvSpPr/>
          <p:nvPr/>
        </p:nvSpPr>
        <p:spPr>
          <a:xfrm>
            <a:off x="9079182" y="6247114"/>
            <a:ext cx="3255482" cy="2098879"/>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68" name="For å nå dette målet skal…"/>
          <p:cNvSpPr txBox="1"/>
          <p:nvPr/>
        </p:nvSpPr>
        <p:spPr>
          <a:xfrm>
            <a:off x="9196357" y="6425723"/>
            <a:ext cx="3021131" cy="233364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lstStyle/>
          <a:p>
            <a:pPr algn="l" defTabSz="457200">
              <a:defRPr sz="1400">
                <a:solidFill>
                  <a:srgbClr val="000000"/>
                </a:solidFill>
                <a:latin typeface="Century Gothic"/>
                <a:ea typeface="Century Gothic"/>
                <a:cs typeface="Century Gothic"/>
                <a:sym typeface="Century Gothic"/>
              </a:defRPr>
            </a:pPr>
            <a:r>
              <a:rPr lang="nb-NO"/>
              <a:t>For å nå dette målet skal: </a:t>
            </a:r>
          </a:p>
          <a:p>
            <a:pPr marL="482600" indent="-177800" algn="l" defTabSz="457200">
              <a:buSzPct val="123000"/>
              <a:buChar char="•"/>
              <a:defRPr sz="1400">
                <a:solidFill>
                  <a:srgbClr val="000000"/>
                </a:solidFill>
                <a:latin typeface="Century Gothic"/>
                <a:ea typeface="Century Gothic"/>
                <a:cs typeface="Century Gothic"/>
                <a:sym typeface="Century Gothic"/>
              </a:defRPr>
            </a:pPr>
            <a:r>
              <a:rPr lang="nb-NO"/>
              <a:t>Vi jobbe med formidling av meningsstoff</a:t>
            </a:r>
          </a:p>
          <a:p>
            <a:pPr marL="482600" indent="-177800" algn="l" defTabSz="457200">
              <a:buSzPct val="123000"/>
              <a:buChar char="•"/>
              <a:defRPr sz="1400">
                <a:solidFill>
                  <a:srgbClr val="000000"/>
                </a:solidFill>
                <a:latin typeface="Century Gothic"/>
                <a:ea typeface="Century Gothic"/>
                <a:cs typeface="Century Gothic"/>
                <a:sym typeface="Century Gothic"/>
              </a:defRPr>
            </a:pPr>
            <a:r>
              <a:rPr lang="nb-NO"/>
              <a:t>alle i avdeling x være komfortable foran kamera </a:t>
            </a:r>
          </a:p>
          <a:p>
            <a:pPr marL="482600" indent="-177800" algn="l" defTabSz="457200">
              <a:buSzPct val="123000"/>
              <a:buChar char="•"/>
              <a:defRPr sz="1400">
                <a:solidFill>
                  <a:srgbClr val="000000"/>
                </a:solidFill>
                <a:latin typeface="Century Gothic"/>
                <a:ea typeface="Century Gothic"/>
                <a:cs typeface="Century Gothic"/>
                <a:sym typeface="Century Gothic"/>
              </a:defRPr>
            </a:pPr>
            <a:r>
              <a:rPr lang="nb-NO"/>
              <a:t>noen ha spesialkompetanse på sosiale medier </a:t>
            </a:r>
          </a:p>
          <a:p>
            <a:pPr marL="482600" indent="-177800" algn="l" defTabSz="457200">
              <a:buSzPct val="123000"/>
              <a:buChar char="•"/>
              <a:defRPr sz="1400">
                <a:solidFill>
                  <a:srgbClr val="000000"/>
                </a:solidFill>
                <a:latin typeface="Century Gothic"/>
                <a:ea typeface="Century Gothic"/>
                <a:cs typeface="Century Gothic"/>
                <a:sym typeface="Century Gothic"/>
              </a:defRPr>
            </a:pPr>
            <a:endParaRPr lang="nb-NO"/>
          </a:p>
          <a:p>
            <a:pPr marL="304800" algn="l" defTabSz="457200">
              <a:defRPr sz="1400">
                <a:solidFill>
                  <a:srgbClr val="000000"/>
                </a:solidFill>
                <a:latin typeface="Century Gothic"/>
                <a:ea typeface="Century Gothic"/>
                <a:cs typeface="Century Gothic"/>
                <a:sym typeface="Century Gothic"/>
              </a:defRPr>
            </a:pPr>
            <a:endParaRPr lang="nb-NO"/>
          </a:p>
        </p:txBody>
      </p:sp>
      <p:sp>
        <p:nvSpPr>
          <p:cNvPr id="369" name="Avis X skal ha flere undersøkende…"/>
          <p:cNvSpPr txBox="1"/>
          <p:nvPr/>
        </p:nvSpPr>
        <p:spPr>
          <a:xfrm>
            <a:off x="6358118" y="6685138"/>
            <a:ext cx="2334339" cy="144213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lstStyle>
            <a:lvl1pPr algn="l">
              <a:defRPr sz="1400">
                <a:solidFill>
                  <a:srgbClr val="000000"/>
                </a:solidFill>
                <a:latin typeface="Century Gothic"/>
                <a:ea typeface="Century Gothic"/>
                <a:cs typeface="Century Gothic"/>
                <a:sym typeface="Century Gothic"/>
              </a:defRPr>
            </a:lvl1pPr>
          </a:lstStyle>
          <a:p>
            <a:r>
              <a:rPr lang="nb-NO"/>
              <a:t>Vi skal gjøre veien kortere fra hendelse til analyse / meininger  </a:t>
            </a:r>
          </a:p>
        </p:txBody>
      </p:sp>
      <p:sp>
        <p:nvSpPr>
          <p:cNvPr id="370" name="Avis X skal ha flere undersøkende…"/>
          <p:cNvSpPr txBox="1"/>
          <p:nvPr/>
        </p:nvSpPr>
        <p:spPr>
          <a:xfrm>
            <a:off x="3352619" y="4191991"/>
            <a:ext cx="2334339" cy="144213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lstStyle>
            <a:lvl1pPr algn="l">
              <a:defRPr sz="1400">
                <a:solidFill>
                  <a:srgbClr val="000000"/>
                </a:solidFill>
                <a:latin typeface="Century Gothic"/>
                <a:ea typeface="Century Gothic"/>
                <a:cs typeface="Century Gothic"/>
                <a:sym typeface="Century Gothic"/>
              </a:defRPr>
            </a:lvl1pPr>
          </a:lstStyle>
          <a:p>
            <a:r>
              <a:rPr lang="nb-NO"/>
              <a:t>Avis </a:t>
            </a:r>
            <a:r>
              <a:rPr lang="nb-NO" err="1"/>
              <a:t>X</a:t>
            </a:r>
            <a:r>
              <a:rPr lang="nb-NO"/>
              <a:t> skal sette dagsorden oftere</a:t>
            </a:r>
          </a:p>
        </p:txBody>
      </p:sp>
      <p:sp>
        <p:nvSpPr>
          <p:cNvPr id="371" name="Avis X skal ha flere undersøkende…"/>
          <p:cNvSpPr txBox="1"/>
          <p:nvPr/>
        </p:nvSpPr>
        <p:spPr>
          <a:xfrm>
            <a:off x="3370606" y="6685138"/>
            <a:ext cx="1938511" cy="144213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lstStyle>
            <a:lvl1pPr algn="l">
              <a:defRPr sz="1400">
                <a:solidFill>
                  <a:srgbClr val="000000"/>
                </a:solidFill>
                <a:latin typeface="Century Gothic"/>
                <a:ea typeface="Century Gothic"/>
                <a:cs typeface="Century Gothic"/>
                <a:sym typeface="Century Gothic"/>
              </a:defRPr>
            </a:lvl1pPr>
          </a:lstStyle>
          <a:p>
            <a:r>
              <a:rPr lang="nb-NO"/>
              <a:t>Mediehuset skal ta en sterkere rolle i samfunnsdebatten</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ÅD PÅ VEIEN">
            <a:extLst>
              <a:ext uri="{FF2B5EF4-FFF2-40B4-BE49-F238E27FC236}">
                <a16:creationId xmlns:a16="http://schemas.microsoft.com/office/drawing/2014/main" id="{DE302635-7679-C4AE-C311-E8891DB725D3}"/>
              </a:ext>
            </a:extLst>
          </p:cNvPr>
          <p:cNvSpPr txBox="1"/>
          <p:nvPr/>
        </p:nvSpPr>
        <p:spPr>
          <a:xfrm>
            <a:off x="476457" y="462490"/>
            <a:ext cx="5643552" cy="7493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PLAN</a:t>
            </a:r>
          </a:p>
          <a:p>
            <a:pPr algn="l" defTabSz="457200">
              <a:defRPr sz="1400" b="1">
                <a:solidFill>
                  <a:srgbClr val="000000"/>
                </a:solidFill>
                <a:latin typeface="Century Gothic"/>
                <a:ea typeface="Century Gothic"/>
                <a:cs typeface="Century Gothic"/>
                <a:sym typeface="Century Gothic"/>
              </a:defRPr>
            </a:pPr>
            <a:r>
              <a:rPr lang="nb-NO"/>
              <a:t>Prioritering for avdeling/redaksjon eller hver enkelt medarbeider</a:t>
            </a:r>
          </a:p>
        </p:txBody>
      </p:sp>
      <p:sp>
        <p:nvSpPr>
          <p:cNvPr id="4" name="Oval">
            <a:extLst>
              <a:ext uri="{FF2B5EF4-FFF2-40B4-BE49-F238E27FC236}">
                <a16:creationId xmlns:a16="http://schemas.microsoft.com/office/drawing/2014/main" id="{97DAE91E-D9FE-AD53-C3D6-F4E6525FE123}"/>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lang="nb-NO"/>
          </a:p>
        </p:txBody>
      </p:sp>
      <p:sp>
        <p:nvSpPr>
          <p:cNvPr id="5" name="STEG 1">
            <a:extLst>
              <a:ext uri="{FF2B5EF4-FFF2-40B4-BE49-F238E27FC236}">
                <a16:creationId xmlns:a16="http://schemas.microsoft.com/office/drawing/2014/main" id="{8C1C0CBD-6044-DD7D-20BA-BB325D550B31}"/>
              </a:ext>
            </a:extLst>
          </p:cNvPr>
          <p:cNvSpPr txBox="1"/>
          <p:nvPr/>
        </p:nvSpPr>
        <p:spPr>
          <a:xfrm>
            <a:off x="11731094" y="691089"/>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3</a:t>
            </a:r>
          </a:p>
        </p:txBody>
      </p:sp>
      <p:sp>
        <p:nvSpPr>
          <p:cNvPr id="14" name="Linje">
            <a:extLst>
              <a:ext uri="{FF2B5EF4-FFF2-40B4-BE49-F238E27FC236}">
                <a16:creationId xmlns:a16="http://schemas.microsoft.com/office/drawing/2014/main" id="{C738085C-0D80-4A2D-5881-83C23EF1805D}"/>
              </a:ext>
            </a:extLst>
          </p:cNvPr>
          <p:cNvSpPr/>
          <p:nvPr/>
        </p:nvSpPr>
        <p:spPr>
          <a:xfrm>
            <a:off x="3028173" y="2961950"/>
            <a:ext cx="716659" cy="3"/>
          </a:xfrm>
          <a:prstGeom prst="line">
            <a:avLst/>
          </a:prstGeom>
          <a:ln w="12700">
            <a:solidFill>
              <a:srgbClr val="000000"/>
            </a:solidFill>
            <a:miter lim="400000"/>
          </a:ln>
        </p:spPr>
        <p:txBody>
          <a:bodyPr lIns="45718" tIns="45718" rIns="45718" bIns="45718"/>
          <a:lstStyle/>
          <a:p>
            <a:endParaRPr lang="nb-NO"/>
          </a:p>
        </p:txBody>
      </p:sp>
      <p:sp>
        <p:nvSpPr>
          <p:cNvPr id="15" name="Oval">
            <a:extLst>
              <a:ext uri="{FF2B5EF4-FFF2-40B4-BE49-F238E27FC236}">
                <a16:creationId xmlns:a16="http://schemas.microsoft.com/office/drawing/2014/main" id="{41174169-9B7B-6629-87A2-3CCE3BD93CCC}"/>
              </a:ext>
            </a:extLst>
          </p:cNvPr>
          <p:cNvSpPr/>
          <p:nvPr/>
        </p:nvSpPr>
        <p:spPr>
          <a:xfrm>
            <a:off x="1882137" y="2561332"/>
            <a:ext cx="843792" cy="826639"/>
          </a:xfrm>
          <a:prstGeom prst="ellipse">
            <a:avLst/>
          </a:prstGeom>
          <a:solidFill>
            <a:srgbClr val="F3E9E2"/>
          </a:solidFill>
          <a:ln w="12700">
            <a:miter lim="400000"/>
          </a:ln>
        </p:spPr>
        <p:txBody>
          <a:bodyPr lIns="50800" tIns="50800" rIns="50800" bIns="50800" anchor="ctr"/>
          <a:lstStyle/>
          <a:p>
            <a:endParaRPr lang="nb-NO"/>
          </a:p>
        </p:txBody>
      </p:sp>
      <p:sp>
        <p:nvSpPr>
          <p:cNvPr id="16" name="STEG 1">
            <a:extLst>
              <a:ext uri="{FF2B5EF4-FFF2-40B4-BE49-F238E27FC236}">
                <a16:creationId xmlns:a16="http://schemas.microsoft.com/office/drawing/2014/main" id="{3D7CE01E-8EA9-D54D-1E7B-C844E398A782}"/>
              </a:ext>
            </a:extLst>
          </p:cNvPr>
          <p:cNvSpPr txBox="1"/>
          <p:nvPr/>
        </p:nvSpPr>
        <p:spPr>
          <a:xfrm>
            <a:off x="2010683" y="2831022"/>
            <a:ext cx="586700"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3</a:t>
            </a:r>
          </a:p>
        </p:txBody>
      </p:sp>
      <p:sp>
        <p:nvSpPr>
          <p:cNvPr id="17" name="Rektangel">
            <a:extLst>
              <a:ext uri="{FF2B5EF4-FFF2-40B4-BE49-F238E27FC236}">
                <a16:creationId xmlns:a16="http://schemas.microsoft.com/office/drawing/2014/main" id="{E9A65E1F-7CFE-982A-FE2F-A52ED8C62C0C}"/>
              </a:ext>
            </a:extLst>
          </p:cNvPr>
          <p:cNvSpPr/>
          <p:nvPr/>
        </p:nvSpPr>
        <p:spPr>
          <a:xfrm>
            <a:off x="1867682" y="4084567"/>
            <a:ext cx="8676923" cy="3673980"/>
          </a:xfrm>
          <a:custGeom>
            <a:avLst/>
            <a:gdLst>
              <a:gd name="connsiteX0" fmla="*/ 0 w 8676923"/>
              <a:gd name="connsiteY0" fmla="*/ 0 h 3673980"/>
              <a:gd name="connsiteX1" fmla="*/ 493917 w 8676923"/>
              <a:gd name="connsiteY1" fmla="*/ 0 h 3673980"/>
              <a:gd name="connsiteX2" fmla="*/ 1161373 w 8676923"/>
              <a:gd name="connsiteY2" fmla="*/ 0 h 3673980"/>
              <a:gd name="connsiteX3" fmla="*/ 1915598 w 8676923"/>
              <a:gd name="connsiteY3" fmla="*/ 0 h 3673980"/>
              <a:gd name="connsiteX4" fmla="*/ 2322746 w 8676923"/>
              <a:gd name="connsiteY4" fmla="*/ 0 h 3673980"/>
              <a:gd name="connsiteX5" fmla="*/ 2729893 w 8676923"/>
              <a:gd name="connsiteY5" fmla="*/ 0 h 3673980"/>
              <a:gd name="connsiteX6" fmla="*/ 3570888 w 8676923"/>
              <a:gd name="connsiteY6" fmla="*/ 0 h 3673980"/>
              <a:gd name="connsiteX7" fmla="*/ 4238343 w 8676923"/>
              <a:gd name="connsiteY7" fmla="*/ 0 h 3673980"/>
              <a:gd name="connsiteX8" fmla="*/ 4645491 w 8676923"/>
              <a:gd name="connsiteY8" fmla="*/ 0 h 3673980"/>
              <a:gd name="connsiteX9" fmla="*/ 5312947 w 8676923"/>
              <a:gd name="connsiteY9" fmla="*/ 0 h 3673980"/>
              <a:gd name="connsiteX10" fmla="*/ 6153941 w 8676923"/>
              <a:gd name="connsiteY10" fmla="*/ 0 h 3673980"/>
              <a:gd name="connsiteX11" fmla="*/ 6734627 w 8676923"/>
              <a:gd name="connsiteY11" fmla="*/ 0 h 3673980"/>
              <a:gd name="connsiteX12" fmla="*/ 7315314 w 8676923"/>
              <a:gd name="connsiteY12" fmla="*/ 0 h 3673980"/>
              <a:gd name="connsiteX13" fmla="*/ 7982769 w 8676923"/>
              <a:gd name="connsiteY13" fmla="*/ 0 h 3673980"/>
              <a:gd name="connsiteX14" fmla="*/ 8676923 w 8676923"/>
              <a:gd name="connsiteY14" fmla="*/ 0 h 3673980"/>
              <a:gd name="connsiteX15" fmla="*/ 8676923 w 8676923"/>
              <a:gd name="connsiteY15" fmla="*/ 649070 h 3673980"/>
              <a:gd name="connsiteX16" fmla="*/ 8676923 w 8676923"/>
              <a:gd name="connsiteY16" fmla="*/ 1334879 h 3673980"/>
              <a:gd name="connsiteX17" fmla="*/ 8676923 w 8676923"/>
              <a:gd name="connsiteY17" fmla="*/ 1910470 h 3673980"/>
              <a:gd name="connsiteX18" fmla="*/ 8676923 w 8676923"/>
              <a:gd name="connsiteY18" fmla="*/ 2449320 h 3673980"/>
              <a:gd name="connsiteX19" fmla="*/ 8676923 w 8676923"/>
              <a:gd name="connsiteY19" fmla="*/ 3061650 h 3673980"/>
              <a:gd name="connsiteX20" fmla="*/ 8676923 w 8676923"/>
              <a:gd name="connsiteY20" fmla="*/ 3673980 h 3673980"/>
              <a:gd name="connsiteX21" fmla="*/ 7835929 w 8676923"/>
              <a:gd name="connsiteY21" fmla="*/ 3673980 h 3673980"/>
              <a:gd name="connsiteX22" fmla="*/ 7168473 w 8676923"/>
              <a:gd name="connsiteY22" fmla="*/ 3673980 h 3673980"/>
              <a:gd name="connsiteX23" fmla="*/ 6587787 w 8676923"/>
              <a:gd name="connsiteY23" fmla="*/ 3673980 h 3673980"/>
              <a:gd name="connsiteX24" fmla="*/ 6007101 w 8676923"/>
              <a:gd name="connsiteY24" fmla="*/ 3673980 h 3673980"/>
              <a:gd name="connsiteX25" fmla="*/ 5426414 w 8676923"/>
              <a:gd name="connsiteY25" fmla="*/ 3673980 h 3673980"/>
              <a:gd name="connsiteX26" fmla="*/ 4845728 w 8676923"/>
              <a:gd name="connsiteY26" fmla="*/ 3673980 h 3673980"/>
              <a:gd name="connsiteX27" fmla="*/ 4091503 w 8676923"/>
              <a:gd name="connsiteY27" fmla="*/ 3673980 h 3673980"/>
              <a:gd name="connsiteX28" fmla="*/ 3424047 w 8676923"/>
              <a:gd name="connsiteY28" fmla="*/ 3673980 h 3673980"/>
              <a:gd name="connsiteX29" fmla="*/ 3016899 w 8676923"/>
              <a:gd name="connsiteY29" fmla="*/ 3673980 h 3673980"/>
              <a:gd name="connsiteX30" fmla="*/ 2436213 w 8676923"/>
              <a:gd name="connsiteY30" fmla="*/ 3673980 h 3673980"/>
              <a:gd name="connsiteX31" fmla="*/ 1681988 w 8676923"/>
              <a:gd name="connsiteY31" fmla="*/ 3673980 h 3673980"/>
              <a:gd name="connsiteX32" fmla="*/ 1188071 w 8676923"/>
              <a:gd name="connsiteY32" fmla="*/ 3673980 h 3673980"/>
              <a:gd name="connsiteX33" fmla="*/ 0 w 8676923"/>
              <a:gd name="connsiteY33" fmla="*/ 3673980 h 3673980"/>
              <a:gd name="connsiteX34" fmla="*/ 0 w 8676923"/>
              <a:gd name="connsiteY34" fmla="*/ 2988170 h 3673980"/>
              <a:gd name="connsiteX35" fmla="*/ 0 w 8676923"/>
              <a:gd name="connsiteY35" fmla="*/ 2302361 h 3673980"/>
              <a:gd name="connsiteX36" fmla="*/ 0 w 8676923"/>
              <a:gd name="connsiteY36" fmla="*/ 1800250 h 3673980"/>
              <a:gd name="connsiteX37" fmla="*/ 0 w 8676923"/>
              <a:gd name="connsiteY37" fmla="*/ 1187920 h 3673980"/>
              <a:gd name="connsiteX38" fmla="*/ 0 w 8676923"/>
              <a:gd name="connsiteY38" fmla="*/ 649070 h 3673980"/>
              <a:gd name="connsiteX39" fmla="*/ 0 w 8676923"/>
              <a:gd name="connsiteY39" fmla="*/ 0 h 3673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8676923" h="3673980" fill="none" extrusionOk="0">
                <a:moveTo>
                  <a:pt x="0" y="0"/>
                </a:moveTo>
                <a:cubicBezTo>
                  <a:pt x="203023" y="5550"/>
                  <a:pt x="299800" y="9542"/>
                  <a:pt x="493917" y="0"/>
                </a:cubicBezTo>
                <a:cubicBezTo>
                  <a:pt x="688034" y="-9542"/>
                  <a:pt x="847504" y="-14838"/>
                  <a:pt x="1161373" y="0"/>
                </a:cubicBezTo>
                <a:cubicBezTo>
                  <a:pt x="1475242" y="14838"/>
                  <a:pt x="1583025" y="8064"/>
                  <a:pt x="1915598" y="0"/>
                </a:cubicBezTo>
                <a:cubicBezTo>
                  <a:pt x="2248171" y="-8064"/>
                  <a:pt x="2219432" y="-11649"/>
                  <a:pt x="2322746" y="0"/>
                </a:cubicBezTo>
                <a:cubicBezTo>
                  <a:pt x="2426060" y="11649"/>
                  <a:pt x="2647155" y="11336"/>
                  <a:pt x="2729893" y="0"/>
                </a:cubicBezTo>
                <a:cubicBezTo>
                  <a:pt x="2812631" y="-11336"/>
                  <a:pt x="3269588" y="6325"/>
                  <a:pt x="3570888" y="0"/>
                </a:cubicBezTo>
                <a:cubicBezTo>
                  <a:pt x="3872189" y="-6325"/>
                  <a:pt x="4079652" y="30264"/>
                  <a:pt x="4238343" y="0"/>
                </a:cubicBezTo>
                <a:cubicBezTo>
                  <a:pt x="4397034" y="-30264"/>
                  <a:pt x="4453011" y="-19764"/>
                  <a:pt x="4645491" y="0"/>
                </a:cubicBezTo>
                <a:cubicBezTo>
                  <a:pt x="4837971" y="19764"/>
                  <a:pt x="5157076" y="-14419"/>
                  <a:pt x="5312947" y="0"/>
                </a:cubicBezTo>
                <a:cubicBezTo>
                  <a:pt x="5468818" y="14419"/>
                  <a:pt x="5862241" y="-3324"/>
                  <a:pt x="6153941" y="0"/>
                </a:cubicBezTo>
                <a:cubicBezTo>
                  <a:pt x="6445641" y="3324"/>
                  <a:pt x="6559654" y="-26638"/>
                  <a:pt x="6734627" y="0"/>
                </a:cubicBezTo>
                <a:cubicBezTo>
                  <a:pt x="6909600" y="26638"/>
                  <a:pt x="7166697" y="-5415"/>
                  <a:pt x="7315314" y="0"/>
                </a:cubicBezTo>
                <a:cubicBezTo>
                  <a:pt x="7463931" y="5415"/>
                  <a:pt x="7808840" y="27286"/>
                  <a:pt x="7982769" y="0"/>
                </a:cubicBezTo>
                <a:cubicBezTo>
                  <a:pt x="8156699" y="-27286"/>
                  <a:pt x="8454693" y="-20256"/>
                  <a:pt x="8676923" y="0"/>
                </a:cubicBezTo>
                <a:cubicBezTo>
                  <a:pt x="8677342" y="324207"/>
                  <a:pt x="8683000" y="388693"/>
                  <a:pt x="8676923" y="649070"/>
                </a:cubicBezTo>
                <a:cubicBezTo>
                  <a:pt x="8670847" y="909447"/>
                  <a:pt x="8677893" y="1096630"/>
                  <a:pt x="8676923" y="1334879"/>
                </a:cubicBezTo>
                <a:cubicBezTo>
                  <a:pt x="8675953" y="1573128"/>
                  <a:pt x="8701425" y="1693219"/>
                  <a:pt x="8676923" y="1910470"/>
                </a:cubicBezTo>
                <a:cubicBezTo>
                  <a:pt x="8652421" y="2127721"/>
                  <a:pt x="8656851" y="2283379"/>
                  <a:pt x="8676923" y="2449320"/>
                </a:cubicBezTo>
                <a:cubicBezTo>
                  <a:pt x="8696996" y="2615261"/>
                  <a:pt x="8665070" y="2825352"/>
                  <a:pt x="8676923" y="3061650"/>
                </a:cubicBezTo>
                <a:cubicBezTo>
                  <a:pt x="8688777" y="3297948"/>
                  <a:pt x="8677348" y="3378068"/>
                  <a:pt x="8676923" y="3673980"/>
                </a:cubicBezTo>
                <a:cubicBezTo>
                  <a:pt x="8427280" y="3655484"/>
                  <a:pt x="8241532" y="3686748"/>
                  <a:pt x="7835929" y="3673980"/>
                </a:cubicBezTo>
                <a:cubicBezTo>
                  <a:pt x="7430326" y="3661212"/>
                  <a:pt x="7354964" y="3658087"/>
                  <a:pt x="7168473" y="3673980"/>
                </a:cubicBezTo>
                <a:cubicBezTo>
                  <a:pt x="6981982" y="3689873"/>
                  <a:pt x="6751900" y="3658966"/>
                  <a:pt x="6587787" y="3673980"/>
                </a:cubicBezTo>
                <a:cubicBezTo>
                  <a:pt x="6423674" y="3688994"/>
                  <a:pt x="6214414" y="3668477"/>
                  <a:pt x="6007101" y="3673980"/>
                </a:cubicBezTo>
                <a:cubicBezTo>
                  <a:pt x="5799788" y="3679483"/>
                  <a:pt x="5632288" y="3648084"/>
                  <a:pt x="5426414" y="3673980"/>
                </a:cubicBezTo>
                <a:cubicBezTo>
                  <a:pt x="5220540" y="3699876"/>
                  <a:pt x="4980313" y="3669819"/>
                  <a:pt x="4845728" y="3673980"/>
                </a:cubicBezTo>
                <a:cubicBezTo>
                  <a:pt x="4711143" y="3678141"/>
                  <a:pt x="4393606" y="3699110"/>
                  <a:pt x="4091503" y="3673980"/>
                </a:cubicBezTo>
                <a:cubicBezTo>
                  <a:pt x="3789400" y="3648850"/>
                  <a:pt x="3605893" y="3704068"/>
                  <a:pt x="3424047" y="3673980"/>
                </a:cubicBezTo>
                <a:cubicBezTo>
                  <a:pt x="3242201" y="3643892"/>
                  <a:pt x="3156677" y="3670283"/>
                  <a:pt x="3016899" y="3673980"/>
                </a:cubicBezTo>
                <a:cubicBezTo>
                  <a:pt x="2877121" y="3677677"/>
                  <a:pt x="2575192" y="3664990"/>
                  <a:pt x="2436213" y="3673980"/>
                </a:cubicBezTo>
                <a:cubicBezTo>
                  <a:pt x="2297234" y="3682970"/>
                  <a:pt x="1942417" y="3686771"/>
                  <a:pt x="1681988" y="3673980"/>
                </a:cubicBezTo>
                <a:cubicBezTo>
                  <a:pt x="1421559" y="3661189"/>
                  <a:pt x="1330423" y="3688020"/>
                  <a:pt x="1188071" y="3673980"/>
                </a:cubicBezTo>
                <a:cubicBezTo>
                  <a:pt x="1045719" y="3659940"/>
                  <a:pt x="461081" y="3670385"/>
                  <a:pt x="0" y="3673980"/>
                </a:cubicBezTo>
                <a:cubicBezTo>
                  <a:pt x="-28919" y="3358895"/>
                  <a:pt x="14325" y="3201350"/>
                  <a:pt x="0" y="2988170"/>
                </a:cubicBezTo>
                <a:cubicBezTo>
                  <a:pt x="-14325" y="2774990"/>
                  <a:pt x="-21442" y="2461556"/>
                  <a:pt x="0" y="2302361"/>
                </a:cubicBezTo>
                <a:cubicBezTo>
                  <a:pt x="21442" y="2143166"/>
                  <a:pt x="2586" y="1973905"/>
                  <a:pt x="0" y="1800250"/>
                </a:cubicBezTo>
                <a:cubicBezTo>
                  <a:pt x="-2586" y="1626595"/>
                  <a:pt x="14688" y="1408223"/>
                  <a:pt x="0" y="1187920"/>
                </a:cubicBezTo>
                <a:cubicBezTo>
                  <a:pt x="-14688" y="967617"/>
                  <a:pt x="21532" y="766493"/>
                  <a:pt x="0" y="649070"/>
                </a:cubicBezTo>
                <a:cubicBezTo>
                  <a:pt x="-21532" y="531647"/>
                  <a:pt x="-9852" y="186344"/>
                  <a:pt x="0" y="0"/>
                </a:cubicBezTo>
                <a:close/>
              </a:path>
              <a:path w="8676923" h="3673980" stroke="0" extrusionOk="0">
                <a:moveTo>
                  <a:pt x="0" y="0"/>
                </a:moveTo>
                <a:cubicBezTo>
                  <a:pt x="195681" y="7116"/>
                  <a:pt x="429390" y="-14051"/>
                  <a:pt x="580686" y="0"/>
                </a:cubicBezTo>
                <a:cubicBezTo>
                  <a:pt x="731982" y="14051"/>
                  <a:pt x="827596" y="-14873"/>
                  <a:pt x="987834" y="0"/>
                </a:cubicBezTo>
                <a:cubicBezTo>
                  <a:pt x="1148072" y="14873"/>
                  <a:pt x="1424485" y="-6208"/>
                  <a:pt x="1828828" y="0"/>
                </a:cubicBezTo>
                <a:cubicBezTo>
                  <a:pt x="2233171" y="6208"/>
                  <a:pt x="2161461" y="-23862"/>
                  <a:pt x="2409515" y="0"/>
                </a:cubicBezTo>
                <a:cubicBezTo>
                  <a:pt x="2657569" y="23862"/>
                  <a:pt x="2702910" y="-4877"/>
                  <a:pt x="2990201" y="0"/>
                </a:cubicBezTo>
                <a:cubicBezTo>
                  <a:pt x="3277492" y="4877"/>
                  <a:pt x="3580684" y="13027"/>
                  <a:pt x="3831195" y="0"/>
                </a:cubicBezTo>
                <a:cubicBezTo>
                  <a:pt x="4081706" y="-13027"/>
                  <a:pt x="4131842" y="-2180"/>
                  <a:pt x="4325112" y="0"/>
                </a:cubicBezTo>
                <a:cubicBezTo>
                  <a:pt x="4518382" y="2180"/>
                  <a:pt x="4791965" y="-19853"/>
                  <a:pt x="5166106" y="0"/>
                </a:cubicBezTo>
                <a:cubicBezTo>
                  <a:pt x="5540247" y="19853"/>
                  <a:pt x="5642556" y="26158"/>
                  <a:pt x="6007101" y="0"/>
                </a:cubicBezTo>
                <a:cubicBezTo>
                  <a:pt x="6371647" y="-26158"/>
                  <a:pt x="6436104" y="-30835"/>
                  <a:pt x="6674556" y="0"/>
                </a:cubicBezTo>
                <a:cubicBezTo>
                  <a:pt x="6913009" y="30835"/>
                  <a:pt x="7309299" y="-6345"/>
                  <a:pt x="7515550" y="0"/>
                </a:cubicBezTo>
                <a:cubicBezTo>
                  <a:pt x="7721801" y="6345"/>
                  <a:pt x="7888180" y="-20951"/>
                  <a:pt x="8096237" y="0"/>
                </a:cubicBezTo>
                <a:cubicBezTo>
                  <a:pt x="8304294" y="20951"/>
                  <a:pt x="8496280" y="-27844"/>
                  <a:pt x="8676923" y="0"/>
                </a:cubicBezTo>
                <a:cubicBezTo>
                  <a:pt x="8656639" y="252725"/>
                  <a:pt x="8676781" y="396745"/>
                  <a:pt x="8676923" y="649070"/>
                </a:cubicBezTo>
                <a:cubicBezTo>
                  <a:pt x="8677066" y="901395"/>
                  <a:pt x="8704233" y="982156"/>
                  <a:pt x="8676923" y="1261400"/>
                </a:cubicBezTo>
                <a:cubicBezTo>
                  <a:pt x="8649614" y="1540644"/>
                  <a:pt x="8670115" y="1659936"/>
                  <a:pt x="8676923" y="1873730"/>
                </a:cubicBezTo>
                <a:cubicBezTo>
                  <a:pt x="8683732" y="2087524"/>
                  <a:pt x="8681395" y="2228902"/>
                  <a:pt x="8676923" y="2522800"/>
                </a:cubicBezTo>
                <a:cubicBezTo>
                  <a:pt x="8672452" y="2816698"/>
                  <a:pt x="8668683" y="3179415"/>
                  <a:pt x="8676923" y="3673980"/>
                </a:cubicBezTo>
                <a:cubicBezTo>
                  <a:pt x="8329752" y="3706115"/>
                  <a:pt x="8207348" y="3650506"/>
                  <a:pt x="7922698" y="3673980"/>
                </a:cubicBezTo>
                <a:cubicBezTo>
                  <a:pt x="7638048" y="3697454"/>
                  <a:pt x="7574506" y="3657981"/>
                  <a:pt x="7428781" y="3673980"/>
                </a:cubicBezTo>
                <a:cubicBezTo>
                  <a:pt x="7283056" y="3689979"/>
                  <a:pt x="6873523" y="3638741"/>
                  <a:pt x="6587787" y="3673980"/>
                </a:cubicBezTo>
                <a:cubicBezTo>
                  <a:pt x="6302051" y="3709219"/>
                  <a:pt x="6154840" y="3686007"/>
                  <a:pt x="5920331" y="3673980"/>
                </a:cubicBezTo>
                <a:cubicBezTo>
                  <a:pt x="5685822" y="3661953"/>
                  <a:pt x="5628213" y="3694165"/>
                  <a:pt x="5426414" y="3673980"/>
                </a:cubicBezTo>
                <a:cubicBezTo>
                  <a:pt x="5224615" y="3653795"/>
                  <a:pt x="4925478" y="3673710"/>
                  <a:pt x="4758959" y="3673980"/>
                </a:cubicBezTo>
                <a:cubicBezTo>
                  <a:pt x="4592441" y="3674250"/>
                  <a:pt x="4527520" y="3682711"/>
                  <a:pt x="4351811" y="3673980"/>
                </a:cubicBezTo>
                <a:cubicBezTo>
                  <a:pt x="4176102" y="3665249"/>
                  <a:pt x="4049975" y="3686145"/>
                  <a:pt x="3944663" y="3673980"/>
                </a:cubicBezTo>
                <a:cubicBezTo>
                  <a:pt x="3839351" y="3661815"/>
                  <a:pt x="3552931" y="3654322"/>
                  <a:pt x="3277207" y="3673980"/>
                </a:cubicBezTo>
                <a:cubicBezTo>
                  <a:pt x="3001483" y="3693638"/>
                  <a:pt x="3004957" y="3680076"/>
                  <a:pt x="2783290" y="3673980"/>
                </a:cubicBezTo>
                <a:cubicBezTo>
                  <a:pt x="2561623" y="3667884"/>
                  <a:pt x="2328950" y="3644473"/>
                  <a:pt x="2029065" y="3673980"/>
                </a:cubicBezTo>
                <a:cubicBezTo>
                  <a:pt x="1729181" y="3703487"/>
                  <a:pt x="1639079" y="3689169"/>
                  <a:pt x="1535148" y="3673980"/>
                </a:cubicBezTo>
                <a:cubicBezTo>
                  <a:pt x="1431217" y="3658791"/>
                  <a:pt x="1033090" y="3638505"/>
                  <a:pt x="780923" y="3673980"/>
                </a:cubicBezTo>
                <a:cubicBezTo>
                  <a:pt x="528756" y="3709455"/>
                  <a:pt x="219097" y="3696173"/>
                  <a:pt x="0" y="3673980"/>
                </a:cubicBezTo>
                <a:cubicBezTo>
                  <a:pt x="-25051" y="3464246"/>
                  <a:pt x="-24792" y="3275842"/>
                  <a:pt x="0" y="3024910"/>
                </a:cubicBezTo>
                <a:cubicBezTo>
                  <a:pt x="24792" y="2773978"/>
                  <a:pt x="10255" y="2516035"/>
                  <a:pt x="0" y="2375840"/>
                </a:cubicBezTo>
                <a:cubicBezTo>
                  <a:pt x="-10255" y="2235645"/>
                  <a:pt x="-16057" y="1876430"/>
                  <a:pt x="0" y="1690031"/>
                </a:cubicBezTo>
                <a:cubicBezTo>
                  <a:pt x="16057" y="1503632"/>
                  <a:pt x="16004" y="1335528"/>
                  <a:pt x="0" y="1114441"/>
                </a:cubicBezTo>
                <a:cubicBezTo>
                  <a:pt x="-16004" y="893354"/>
                  <a:pt x="-8383" y="243123"/>
                  <a:pt x="0" y="0"/>
                </a:cubicBezTo>
                <a:close/>
              </a:path>
            </a:pathLst>
          </a:custGeom>
          <a:solidFill>
            <a:srgbClr val="F5E9E1"/>
          </a:solidFill>
          <a:ln w="12700">
            <a:solidFill>
              <a:schemeClr val="tx1"/>
            </a:solidFill>
            <a:miter lim="400000"/>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lIns="360000" tIns="360000" rIns="86400" bIns="50800" anchor="t"/>
          <a:lstStyle/>
          <a:p>
            <a:pPr algn="l"/>
            <a:r>
              <a:rPr lang="nb-NO" sz="1400" b="1">
                <a:solidFill>
                  <a:srgbClr val="000000"/>
                </a:solidFill>
                <a:effectLst/>
                <a:latin typeface="Century Gothic" panose="020B0502020202020204" pitchFamily="34" charset="0"/>
              </a:rPr>
              <a:t>OPPGAVE</a:t>
            </a:r>
            <a:br>
              <a:rPr lang="nb-NO" sz="1400">
                <a:solidFill>
                  <a:srgbClr val="000000"/>
                </a:solidFill>
                <a:effectLst/>
                <a:latin typeface="Century Gothic" panose="020B0502020202020204" pitchFamily="34" charset="0"/>
              </a:rPr>
            </a:br>
            <a:r>
              <a:rPr lang="nb-NO" sz="1400">
                <a:solidFill>
                  <a:srgbClr val="000000"/>
                </a:solidFill>
                <a:effectLst/>
                <a:latin typeface="Century Gothic" panose="020B0502020202020204" pitchFamily="34" charset="0"/>
              </a:rPr>
              <a:t>Hvilke kompetansebehov skal prioriteres? </a:t>
            </a:r>
          </a:p>
          <a:p>
            <a:pPr algn="l"/>
            <a:r>
              <a:rPr lang="nb-NO" sz="1400">
                <a:solidFill>
                  <a:srgbClr val="000000"/>
                </a:solidFill>
                <a:effectLst/>
                <a:latin typeface="Century Gothic" panose="020B0502020202020204" pitchFamily="34" charset="0"/>
              </a:rPr>
              <a:t>Etter at kartleggingen av eksisterende kompetanse og behovene er foretatt bestemmer man hvilke områder som skal prioriteres. Kompetanseutvikling for redaksjonen som helhet (kollektivt) forankres hos ledergruppen, eventuelt øverste leder, mens den individuelle planen inngås sammen med medarbeider selv. </a:t>
            </a:r>
          </a:p>
          <a:p>
            <a:pPr algn="l"/>
            <a:r>
              <a:rPr lang="nb-NO" sz="1400">
                <a:solidFill>
                  <a:srgbClr val="000000"/>
                </a:solidFill>
                <a:effectLst/>
                <a:latin typeface="Century Gothic" panose="020B0502020202020204" pitchFamily="34" charset="0"/>
              </a:rPr>
              <a:t> </a:t>
            </a:r>
          </a:p>
          <a:p>
            <a:pPr algn="l"/>
            <a:r>
              <a:rPr lang="nb-NO" sz="1400" b="1">
                <a:solidFill>
                  <a:srgbClr val="000000"/>
                </a:solidFill>
                <a:effectLst/>
                <a:latin typeface="Century Gothic" panose="020B0502020202020204" pitchFamily="34" charset="0"/>
              </a:rPr>
              <a:t>FORSLAG</a:t>
            </a:r>
          </a:p>
          <a:p>
            <a:pPr algn="l"/>
            <a:r>
              <a:rPr lang="nb-NO" sz="1400">
                <a:solidFill>
                  <a:srgbClr val="000000"/>
                </a:solidFill>
                <a:effectLst/>
                <a:latin typeface="Century Gothic" panose="020B0502020202020204" pitchFamily="34" charset="0"/>
              </a:rPr>
              <a:t>Bruk skjemaet VÅR KOMPETANSEPLAN og en få en enkel oversikt over redaksjonens/avdelingens strategiske prioriteringer det kommende året. Deretter sett ned de prioriterte kompetansebehovene. </a:t>
            </a:r>
          </a:p>
          <a:p>
            <a:pPr algn="l"/>
            <a:endParaRPr lang="nb-NO" sz="1400">
              <a:solidFill>
                <a:srgbClr val="000000"/>
              </a:solidFill>
              <a:effectLst/>
              <a:latin typeface="Century Gothic" panose="020B0502020202020204" pitchFamily="34" charset="0"/>
            </a:endParaRPr>
          </a:p>
          <a:p>
            <a:pPr algn="l"/>
            <a:r>
              <a:rPr lang="nb-NO" sz="1400">
                <a:solidFill>
                  <a:srgbClr val="000000"/>
                </a:solidFill>
                <a:effectLst/>
                <a:latin typeface="Century Gothic" panose="020B0502020202020204" pitchFamily="34" charset="0"/>
              </a:rPr>
              <a:t>For den enkelte medarbeiders kompetanseløft, bruk skjemaet MIN KOMPETANSEPLAN. </a:t>
            </a:r>
          </a:p>
        </p:txBody>
      </p:sp>
      <p:sp>
        <p:nvSpPr>
          <p:cNvPr id="18" name="Linje">
            <a:extLst>
              <a:ext uri="{FF2B5EF4-FFF2-40B4-BE49-F238E27FC236}">
                <a16:creationId xmlns:a16="http://schemas.microsoft.com/office/drawing/2014/main" id="{D54E787E-FEDF-F58E-1199-19F79C39BAFE}"/>
              </a:ext>
            </a:extLst>
          </p:cNvPr>
          <p:cNvSpPr/>
          <p:nvPr/>
        </p:nvSpPr>
        <p:spPr>
          <a:xfrm>
            <a:off x="6448654" y="3001468"/>
            <a:ext cx="769667" cy="2"/>
          </a:xfrm>
          <a:prstGeom prst="line">
            <a:avLst/>
          </a:prstGeom>
          <a:ln w="12700">
            <a:solidFill>
              <a:srgbClr val="000000"/>
            </a:solidFill>
            <a:miter lim="400000"/>
          </a:ln>
        </p:spPr>
        <p:txBody>
          <a:bodyPr lIns="45718" tIns="45718" rIns="45718" bIns="45718"/>
          <a:lstStyle/>
          <a:p>
            <a:endParaRPr lang="nb-NO"/>
          </a:p>
        </p:txBody>
      </p:sp>
      <p:sp>
        <p:nvSpPr>
          <p:cNvPr id="19" name="Rektangel">
            <a:extLst>
              <a:ext uri="{FF2B5EF4-FFF2-40B4-BE49-F238E27FC236}">
                <a16:creationId xmlns:a16="http://schemas.microsoft.com/office/drawing/2014/main" id="{20EE1554-CBA3-01F8-E422-4CD154D746DB}"/>
              </a:ext>
            </a:extLst>
          </p:cNvPr>
          <p:cNvSpPr/>
          <p:nvPr/>
        </p:nvSpPr>
        <p:spPr>
          <a:xfrm>
            <a:off x="3214085" y="2630938"/>
            <a:ext cx="3728831" cy="647781"/>
          </a:xfrm>
          <a:prstGeom prst="rect">
            <a:avLst/>
          </a:prstGeom>
          <a:solidFill>
            <a:srgbClr val="7A2B1F"/>
          </a:solidFill>
          <a:ln w="12700">
            <a:solidFill>
              <a:srgbClr val="000000"/>
            </a:solidFill>
            <a:miter lim="400000"/>
          </a:ln>
        </p:spPr>
        <p:txBody>
          <a:bodyPr lIns="50800" tIns="50800" rIns="50800" bIns="50800" anchor="ctr"/>
          <a:lstStyle/>
          <a:p>
            <a:pPr defTabSz="584200">
              <a:defRPr sz="1200" b="1">
                <a:solidFill>
                  <a:srgbClr val="FFFFFF"/>
                </a:solidFill>
              </a:defRPr>
            </a:pPr>
            <a:endParaRPr lang="nb-NO"/>
          </a:p>
        </p:txBody>
      </p:sp>
      <p:sp>
        <p:nvSpPr>
          <p:cNvPr id="20" name="Prioritering og tiltak">
            <a:extLst>
              <a:ext uri="{FF2B5EF4-FFF2-40B4-BE49-F238E27FC236}">
                <a16:creationId xmlns:a16="http://schemas.microsoft.com/office/drawing/2014/main" id="{8EB559F6-D0BD-7F3C-3588-532CDE4F766D}"/>
              </a:ext>
            </a:extLst>
          </p:cNvPr>
          <p:cNvSpPr txBox="1"/>
          <p:nvPr/>
        </p:nvSpPr>
        <p:spPr>
          <a:xfrm>
            <a:off x="3982435" y="2859711"/>
            <a:ext cx="2190814"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ctr">
            <a:spAutoFit/>
          </a:bodyPr>
          <a:lstStyle>
            <a:lvl1pPr defTabSz="584200">
              <a:defRPr sz="1200" b="1">
                <a:solidFill>
                  <a:srgbClr val="FFFFFF"/>
                </a:solidFill>
              </a:defRPr>
            </a:lvl1pPr>
          </a:lstStyle>
          <a:p>
            <a:r>
              <a:rPr lang="nb-NO"/>
              <a:t>PLAN - Prioritering og tiltak </a:t>
            </a:r>
          </a:p>
        </p:txBody>
      </p:sp>
      <p:sp>
        <p:nvSpPr>
          <p:cNvPr id="21" name="Ledelsen/Klubb(er), avd.ledere…">
            <a:extLst>
              <a:ext uri="{FF2B5EF4-FFF2-40B4-BE49-F238E27FC236}">
                <a16:creationId xmlns:a16="http://schemas.microsoft.com/office/drawing/2014/main" id="{8C1B4231-8CA0-10B9-BE50-9DB644CB6D92}"/>
              </a:ext>
            </a:extLst>
          </p:cNvPr>
          <p:cNvSpPr txBox="1"/>
          <p:nvPr/>
        </p:nvSpPr>
        <p:spPr>
          <a:xfrm>
            <a:off x="7519228" y="2810550"/>
            <a:ext cx="2854949" cy="47192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1200" b="1">
                <a:solidFill>
                  <a:srgbClr val="55220A"/>
                </a:solidFill>
                <a:latin typeface="Century Gothic"/>
                <a:ea typeface="Century Gothic"/>
                <a:cs typeface="Century Gothic"/>
                <a:sym typeface="Century Gothic"/>
              </a:defRPr>
            </a:pPr>
            <a:r>
              <a:rPr lang="nb-NO"/>
              <a:t>Ledelsen/Klubb(er), avdelingsledere,</a:t>
            </a:r>
          </a:p>
          <a:p>
            <a:pPr algn="l" defTabSz="457200">
              <a:defRPr sz="1200" b="1">
                <a:solidFill>
                  <a:srgbClr val="55220A"/>
                </a:solidFill>
                <a:latin typeface="Century Gothic"/>
                <a:ea typeface="Century Gothic"/>
                <a:cs typeface="Century Gothic"/>
                <a:sym typeface="Century Gothic"/>
              </a:defRPr>
            </a:pPr>
            <a:r>
              <a:rPr lang="nb-NO"/>
              <a:t>medarbeidere</a:t>
            </a:r>
          </a:p>
        </p:txBody>
      </p:sp>
      <p:sp>
        <p:nvSpPr>
          <p:cNvPr id="23" name="Rektangel">
            <a:extLst>
              <a:ext uri="{FF2B5EF4-FFF2-40B4-BE49-F238E27FC236}">
                <a16:creationId xmlns:a16="http://schemas.microsoft.com/office/drawing/2014/main" id="{962C8C01-242C-6AEE-B25A-3F8F6E3881E3}"/>
              </a:ext>
            </a:extLst>
          </p:cNvPr>
          <p:cNvSpPr/>
          <p:nvPr/>
        </p:nvSpPr>
        <p:spPr>
          <a:xfrm>
            <a:off x="8299" y="2429842"/>
            <a:ext cx="993239" cy="5716633"/>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Tree>
    <p:extLst>
      <p:ext uri="{BB962C8B-B14F-4D97-AF65-F5344CB8AC3E}">
        <p14:creationId xmlns:p14="http://schemas.microsoft.com/office/powerpoint/2010/main" val="1022789115"/>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ÅD PÅ VEIEN">
            <a:extLst>
              <a:ext uri="{FF2B5EF4-FFF2-40B4-BE49-F238E27FC236}">
                <a16:creationId xmlns:a16="http://schemas.microsoft.com/office/drawing/2014/main" id="{720DDCFB-C6B2-A4DB-1FA0-6AA799FEDD6B}"/>
              </a:ext>
            </a:extLst>
          </p:cNvPr>
          <p:cNvSpPr txBox="1"/>
          <p:nvPr/>
        </p:nvSpPr>
        <p:spPr>
          <a:xfrm>
            <a:off x="476457" y="462490"/>
            <a:ext cx="4178525" cy="749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VÅR KOMPETANSEPLAN</a:t>
            </a:r>
          </a:p>
          <a:p>
            <a:pPr algn="l" defTabSz="457200">
              <a:defRPr sz="1400" b="1">
                <a:solidFill>
                  <a:srgbClr val="000000"/>
                </a:solidFill>
                <a:latin typeface="Century Gothic"/>
                <a:ea typeface="Century Gothic"/>
                <a:cs typeface="Century Gothic"/>
                <a:sym typeface="Century Gothic"/>
              </a:defRPr>
            </a:pPr>
            <a:r>
              <a:t>Skjema for prioriteringer for redaksjon/avdeling</a:t>
            </a:r>
          </a:p>
        </p:txBody>
      </p:sp>
      <p:sp>
        <p:nvSpPr>
          <p:cNvPr id="3" name="Oval">
            <a:extLst>
              <a:ext uri="{FF2B5EF4-FFF2-40B4-BE49-F238E27FC236}">
                <a16:creationId xmlns:a16="http://schemas.microsoft.com/office/drawing/2014/main" id="{84E81FF8-CC72-C285-4EA3-21F17F74F80D}"/>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4" name="STEG 1">
            <a:extLst>
              <a:ext uri="{FF2B5EF4-FFF2-40B4-BE49-F238E27FC236}">
                <a16:creationId xmlns:a16="http://schemas.microsoft.com/office/drawing/2014/main" id="{93246E27-B7F0-E852-0411-FF50C9F88113}"/>
              </a:ext>
            </a:extLst>
          </p:cNvPr>
          <p:cNvSpPr txBox="1"/>
          <p:nvPr/>
        </p:nvSpPr>
        <p:spPr>
          <a:xfrm>
            <a:off x="11731094" y="691089"/>
            <a:ext cx="59278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3</a:t>
            </a:r>
          </a:p>
        </p:txBody>
      </p:sp>
      <p:sp>
        <p:nvSpPr>
          <p:cNvPr id="5" name="Rektangel">
            <a:extLst>
              <a:ext uri="{FF2B5EF4-FFF2-40B4-BE49-F238E27FC236}">
                <a16:creationId xmlns:a16="http://schemas.microsoft.com/office/drawing/2014/main" id="{23C0623A-F6A2-1E75-5891-66D8BADD8D8C}"/>
              </a:ext>
            </a:extLst>
          </p:cNvPr>
          <p:cNvSpPr/>
          <p:nvPr/>
        </p:nvSpPr>
        <p:spPr>
          <a:xfrm>
            <a:off x="534677" y="2770225"/>
            <a:ext cx="11786215" cy="746026"/>
          </a:xfrm>
          <a:prstGeom prst="rect">
            <a:avLst/>
          </a:prstGeom>
          <a:solidFill>
            <a:srgbClr val="E5C1AC"/>
          </a:solidFill>
          <a:ln w="12700">
            <a:solidFill>
              <a:srgbClr val="E5C1AC"/>
            </a:solidFill>
            <a:miter lim="400000"/>
          </a:ln>
        </p:spPr>
        <p:txBody>
          <a:bodyPr lIns="50800" tIns="50800" rIns="50800" bIns="50800" anchor="ctr"/>
          <a:lstStyle/>
          <a:p>
            <a:pPr defTabSz="584200">
              <a:defRPr sz="1200">
                <a:solidFill>
                  <a:srgbClr val="FFFFFF"/>
                </a:solidFill>
                <a:latin typeface="Century Gothic"/>
                <a:ea typeface="Century Gothic"/>
                <a:cs typeface="Century Gothic"/>
                <a:sym typeface="Century Gothic"/>
              </a:defRPr>
            </a:pPr>
            <a:endParaRPr/>
          </a:p>
        </p:txBody>
      </p:sp>
      <p:sp>
        <p:nvSpPr>
          <p:cNvPr id="6" name="LEDER:">
            <a:extLst>
              <a:ext uri="{FF2B5EF4-FFF2-40B4-BE49-F238E27FC236}">
                <a16:creationId xmlns:a16="http://schemas.microsoft.com/office/drawing/2014/main" id="{231DDF4C-10A1-ADD4-EC62-FE0333C1C8D2}"/>
              </a:ext>
            </a:extLst>
          </p:cNvPr>
          <p:cNvSpPr txBox="1"/>
          <p:nvPr/>
        </p:nvSpPr>
        <p:spPr>
          <a:xfrm>
            <a:off x="5614095" y="2948196"/>
            <a:ext cx="652437" cy="389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584200">
              <a:defRPr sz="1200">
                <a:solidFill>
                  <a:srgbClr val="FFFFFF"/>
                </a:solidFill>
                <a:latin typeface="Century Gothic"/>
                <a:ea typeface="Century Gothic"/>
                <a:cs typeface="Century Gothic"/>
                <a:sym typeface="Century Gothic"/>
              </a:defRPr>
            </a:lvl1pPr>
          </a:lstStyle>
          <a:p>
            <a:r>
              <a:rPr b="1">
                <a:solidFill>
                  <a:srgbClr val="000000"/>
                </a:solidFill>
              </a:rPr>
              <a:t>LEDER:</a:t>
            </a:r>
          </a:p>
        </p:txBody>
      </p:sp>
      <p:sp>
        <p:nvSpPr>
          <p:cNvPr id="7" name="DATO:">
            <a:extLst>
              <a:ext uri="{FF2B5EF4-FFF2-40B4-BE49-F238E27FC236}">
                <a16:creationId xmlns:a16="http://schemas.microsoft.com/office/drawing/2014/main" id="{68438B62-6429-2AAA-15EF-A4C1F949FF22}"/>
              </a:ext>
            </a:extLst>
          </p:cNvPr>
          <p:cNvSpPr txBox="1"/>
          <p:nvPr/>
        </p:nvSpPr>
        <p:spPr>
          <a:xfrm>
            <a:off x="10041278" y="2948196"/>
            <a:ext cx="621167" cy="389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584200">
              <a:defRPr sz="1200">
                <a:solidFill>
                  <a:srgbClr val="FFFFFF"/>
                </a:solidFill>
                <a:latin typeface="Century Gothic"/>
                <a:ea typeface="Century Gothic"/>
                <a:cs typeface="Century Gothic"/>
                <a:sym typeface="Century Gothic"/>
              </a:defRPr>
            </a:lvl1pPr>
          </a:lstStyle>
          <a:p>
            <a:r>
              <a:rPr b="1">
                <a:solidFill>
                  <a:srgbClr val="000000"/>
                </a:solidFill>
              </a:rPr>
              <a:t>DATO:</a:t>
            </a:r>
          </a:p>
        </p:txBody>
      </p:sp>
      <p:sp>
        <p:nvSpPr>
          <p:cNvPr id="8" name="AVDELING:">
            <a:extLst>
              <a:ext uri="{FF2B5EF4-FFF2-40B4-BE49-F238E27FC236}">
                <a16:creationId xmlns:a16="http://schemas.microsoft.com/office/drawing/2014/main" id="{9F08F423-8AD5-7B9F-B752-515B13AD0399}"/>
              </a:ext>
            </a:extLst>
          </p:cNvPr>
          <p:cNvSpPr txBox="1"/>
          <p:nvPr/>
        </p:nvSpPr>
        <p:spPr>
          <a:xfrm>
            <a:off x="866062" y="2948196"/>
            <a:ext cx="2469192" cy="389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algn="l" defTabSz="584200">
              <a:defRPr sz="1200">
                <a:solidFill>
                  <a:srgbClr val="FFFFFF"/>
                </a:solidFill>
                <a:latin typeface="Century Gothic"/>
                <a:ea typeface="Century Gothic"/>
                <a:cs typeface="Century Gothic"/>
                <a:sym typeface="Century Gothic"/>
              </a:defRPr>
            </a:lvl1pPr>
          </a:lstStyle>
          <a:p>
            <a:r>
              <a:rPr b="1">
                <a:solidFill>
                  <a:srgbClr val="000000"/>
                </a:solidFill>
              </a:rPr>
              <a:t>AVDELING:</a:t>
            </a:r>
          </a:p>
        </p:txBody>
      </p:sp>
      <p:sp>
        <p:nvSpPr>
          <p:cNvPr id="9" name="Rektangel">
            <a:extLst>
              <a:ext uri="{FF2B5EF4-FFF2-40B4-BE49-F238E27FC236}">
                <a16:creationId xmlns:a16="http://schemas.microsoft.com/office/drawing/2014/main" id="{836EFEDF-D3CE-58BE-8431-9D3C903A030E}"/>
              </a:ext>
            </a:extLst>
          </p:cNvPr>
          <p:cNvSpPr/>
          <p:nvPr/>
        </p:nvSpPr>
        <p:spPr>
          <a:xfrm>
            <a:off x="540979" y="3590349"/>
            <a:ext cx="11773611" cy="4569071"/>
          </a:xfrm>
          <a:prstGeom prst="rect">
            <a:avLst/>
          </a:prstGeom>
          <a:solidFill>
            <a:srgbClr val="F5E9E1">
              <a:alpha val="69465"/>
            </a:srgbClr>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0" name="Linje">
            <a:extLst>
              <a:ext uri="{FF2B5EF4-FFF2-40B4-BE49-F238E27FC236}">
                <a16:creationId xmlns:a16="http://schemas.microsoft.com/office/drawing/2014/main" id="{41118121-8F4B-52D0-499D-1C85DFEDA3D6}"/>
              </a:ext>
            </a:extLst>
          </p:cNvPr>
          <p:cNvSpPr/>
          <p:nvPr/>
        </p:nvSpPr>
        <p:spPr>
          <a:xfrm flipV="1">
            <a:off x="5402374" y="3547345"/>
            <a:ext cx="2" cy="4655079"/>
          </a:xfrm>
          <a:prstGeom prst="line">
            <a:avLst/>
          </a:prstGeom>
          <a:ln w="25400">
            <a:solidFill>
              <a:srgbClr val="FFFFFF"/>
            </a:solidFill>
            <a:miter lim="400000"/>
          </a:ln>
        </p:spPr>
        <p:txBody>
          <a:bodyPr lIns="45718" tIns="45718" rIns="45718" bIns="45718"/>
          <a:lstStyle/>
          <a:p>
            <a:endParaRPr/>
          </a:p>
        </p:txBody>
      </p:sp>
      <p:sp>
        <p:nvSpPr>
          <p:cNvPr id="11" name="Linje">
            <a:extLst>
              <a:ext uri="{FF2B5EF4-FFF2-40B4-BE49-F238E27FC236}">
                <a16:creationId xmlns:a16="http://schemas.microsoft.com/office/drawing/2014/main" id="{30AC4BEC-A5D1-CD00-AF6C-36087B19EC9B}"/>
              </a:ext>
            </a:extLst>
          </p:cNvPr>
          <p:cNvSpPr/>
          <p:nvPr/>
        </p:nvSpPr>
        <p:spPr>
          <a:xfrm flipV="1">
            <a:off x="9734439" y="2704101"/>
            <a:ext cx="2" cy="878274"/>
          </a:xfrm>
          <a:prstGeom prst="line">
            <a:avLst/>
          </a:prstGeom>
          <a:ln w="25400">
            <a:solidFill>
              <a:srgbClr val="FFFFFF"/>
            </a:solidFill>
            <a:miter lim="400000"/>
          </a:ln>
        </p:spPr>
        <p:txBody>
          <a:bodyPr lIns="45718" tIns="45718" rIns="45718" bIns="45718"/>
          <a:lstStyle/>
          <a:p>
            <a:endParaRPr/>
          </a:p>
        </p:txBody>
      </p:sp>
      <p:sp>
        <p:nvSpPr>
          <p:cNvPr id="12" name="Linje">
            <a:extLst>
              <a:ext uri="{FF2B5EF4-FFF2-40B4-BE49-F238E27FC236}">
                <a16:creationId xmlns:a16="http://schemas.microsoft.com/office/drawing/2014/main" id="{192A6508-F0DB-68EB-066F-A2E237F17DCE}"/>
              </a:ext>
            </a:extLst>
          </p:cNvPr>
          <p:cNvSpPr/>
          <p:nvPr/>
        </p:nvSpPr>
        <p:spPr>
          <a:xfrm flipV="1">
            <a:off x="5402374" y="2704101"/>
            <a:ext cx="2" cy="878274"/>
          </a:xfrm>
          <a:prstGeom prst="line">
            <a:avLst/>
          </a:prstGeom>
          <a:ln w="25400">
            <a:solidFill>
              <a:srgbClr val="FFFFFF"/>
            </a:solidFill>
            <a:miter lim="400000"/>
          </a:ln>
        </p:spPr>
        <p:txBody>
          <a:bodyPr lIns="45718" tIns="45718" rIns="45718" bIns="45718"/>
          <a:lstStyle/>
          <a:p>
            <a:endParaRPr/>
          </a:p>
        </p:txBody>
      </p:sp>
      <p:sp>
        <p:nvSpPr>
          <p:cNvPr id="13" name="Linje">
            <a:extLst>
              <a:ext uri="{FF2B5EF4-FFF2-40B4-BE49-F238E27FC236}">
                <a16:creationId xmlns:a16="http://schemas.microsoft.com/office/drawing/2014/main" id="{3E9749B6-184D-B1E8-121E-FF947DA2E142}"/>
              </a:ext>
            </a:extLst>
          </p:cNvPr>
          <p:cNvSpPr/>
          <p:nvPr/>
        </p:nvSpPr>
        <p:spPr>
          <a:xfrm flipH="1" flipV="1">
            <a:off x="454914" y="4368886"/>
            <a:ext cx="11945740" cy="1"/>
          </a:xfrm>
          <a:prstGeom prst="line">
            <a:avLst/>
          </a:prstGeom>
          <a:ln w="25400">
            <a:solidFill>
              <a:srgbClr val="FFFFFF"/>
            </a:solidFill>
            <a:miter lim="400000"/>
          </a:ln>
        </p:spPr>
        <p:txBody>
          <a:bodyPr lIns="45718" tIns="45718" rIns="45718" bIns="45718"/>
          <a:lstStyle/>
          <a:p>
            <a:endParaRPr/>
          </a:p>
        </p:txBody>
      </p:sp>
      <p:sp>
        <p:nvSpPr>
          <p:cNvPr id="14" name="Strategiske prioriteringer for redaksjonen / avdelingen kommende år:">
            <a:extLst>
              <a:ext uri="{FF2B5EF4-FFF2-40B4-BE49-F238E27FC236}">
                <a16:creationId xmlns:a16="http://schemas.microsoft.com/office/drawing/2014/main" id="{C5A79FF0-0E6C-22D4-6C01-B95DB7E0947B}"/>
              </a:ext>
            </a:extLst>
          </p:cNvPr>
          <p:cNvSpPr txBox="1"/>
          <p:nvPr/>
        </p:nvSpPr>
        <p:spPr>
          <a:xfrm>
            <a:off x="866063" y="3632454"/>
            <a:ext cx="4196994" cy="6442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p>
            <a:pPr algn="l" defTabSz="584200">
              <a:defRPr sz="1200" b="1">
                <a:solidFill>
                  <a:srgbClr val="000000"/>
                </a:solidFill>
                <a:latin typeface="Century Gothic"/>
                <a:ea typeface="Century Gothic"/>
                <a:cs typeface="Century Gothic"/>
                <a:sym typeface="Century Gothic"/>
              </a:defRPr>
            </a:pPr>
            <a:r>
              <a:rPr lang="nb-NO"/>
              <a:t>Strategiske prioriteringer for redaksjonen/ </a:t>
            </a:r>
            <a:br>
              <a:rPr lang="nb-NO"/>
            </a:br>
            <a:r>
              <a:rPr lang="nb-NO"/>
              <a:t>avdelingen kommende år:</a:t>
            </a:r>
          </a:p>
        </p:txBody>
      </p:sp>
      <p:sp>
        <p:nvSpPr>
          <p:cNvPr id="15" name="Prioriterte kompetansebehov for redaksjonen/avdelingen kommende år:">
            <a:extLst>
              <a:ext uri="{FF2B5EF4-FFF2-40B4-BE49-F238E27FC236}">
                <a16:creationId xmlns:a16="http://schemas.microsoft.com/office/drawing/2014/main" id="{493DE436-5C07-C47B-E377-9444852AB4D6}"/>
              </a:ext>
            </a:extLst>
          </p:cNvPr>
          <p:cNvSpPr txBox="1"/>
          <p:nvPr/>
        </p:nvSpPr>
        <p:spPr>
          <a:xfrm>
            <a:off x="5614095" y="3632454"/>
            <a:ext cx="3960434" cy="6442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algn="l" defTabSz="584200">
              <a:defRPr sz="1200" b="1">
                <a:solidFill>
                  <a:srgbClr val="000000"/>
                </a:solidFill>
                <a:latin typeface="Century Gothic"/>
                <a:ea typeface="Century Gothic"/>
                <a:cs typeface="Century Gothic"/>
                <a:sym typeface="Century Gothic"/>
              </a:defRPr>
            </a:lvl1pPr>
          </a:lstStyle>
          <a:p>
            <a:r>
              <a:rPr lang="nb-NO"/>
              <a:t>Prioriterte kompetansebehov for redaksjonen/avdelingen kommende år:</a:t>
            </a:r>
          </a:p>
        </p:txBody>
      </p:sp>
      <p:sp>
        <p:nvSpPr>
          <p:cNvPr id="16" name="Linje">
            <a:extLst>
              <a:ext uri="{FF2B5EF4-FFF2-40B4-BE49-F238E27FC236}">
                <a16:creationId xmlns:a16="http://schemas.microsoft.com/office/drawing/2014/main" id="{BF7082E5-9F61-66F5-F552-C4E266B2BC1E}"/>
              </a:ext>
            </a:extLst>
          </p:cNvPr>
          <p:cNvSpPr/>
          <p:nvPr/>
        </p:nvSpPr>
        <p:spPr>
          <a:xfrm flipV="1">
            <a:off x="9734439" y="3446308"/>
            <a:ext cx="2" cy="4655079"/>
          </a:xfrm>
          <a:prstGeom prst="line">
            <a:avLst/>
          </a:prstGeom>
          <a:ln w="25400">
            <a:solidFill>
              <a:srgbClr val="FFFFFF"/>
            </a:solidFill>
            <a:miter lim="400000"/>
          </a:ln>
        </p:spPr>
        <p:txBody>
          <a:bodyPr lIns="45718" tIns="45718" rIns="45718" bIns="45718"/>
          <a:lstStyle/>
          <a:p>
            <a:endParaRPr/>
          </a:p>
        </p:txBody>
      </p:sp>
      <p:sp>
        <p:nvSpPr>
          <p:cNvPr id="17" name="Leder/avdelingsleder fyller inn en liste over prioriterte kompetansebehov basert på kartleggingen.…">
            <a:extLst>
              <a:ext uri="{FF2B5EF4-FFF2-40B4-BE49-F238E27FC236}">
                <a16:creationId xmlns:a16="http://schemas.microsoft.com/office/drawing/2014/main" id="{A0047FED-CBA4-CE12-A859-EE3A2FD42BA6}"/>
              </a:ext>
            </a:extLst>
          </p:cNvPr>
          <p:cNvSpPr txBox="1"/>
          <p:nvPr/>
        </p:nvSpPr>
        <p:spPr>
          <a:xfrm>
            <a:off x="5563296" y="4772803"/>
            <a:ext cx="3960434" cy="30010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t"/>
          <a:lstStyle/>
          <a:p>
            <a:pPr algn="l" defTabSz="584200">
              <a:defRPr sz="1300">
                <a:solidFill>
                  <a:srgbClr val="000000"/>
                </a:solidFill>
                <a:latin typeface="Century Gothic"/>
                <a:ea typeface="Century Gothic"/>
                <a:cs typeface="Century Gothic"/>
                <a:sym typeface="Century Gothic"/>
              </a:defRPr>
            </a:pPr>
            <a:r>
              <a:rPr lang="nb-NO" sz="1200"/>
              <a:t>Leder/avdelingsleder fyller inn en liste over prioriterte kompetansebehov basert på kartleggingen. </a:t>
            </a:r>
          </a:p>
          <a:p>
            <a:pPr algn="l" defTabSz="584200">
              <a:defRPr sz="1300">
                <a:solidFill>
                  <a:srgbClr val="000000"/>
                </a:solidFill>
                <a:latin typeface="Century Gothic"/>
                <a:ea typeface="Century Gothic"/>
                <a:cs typeface="Century Gothic"/>
                <a:sym typeface="Century Gothic"/>
              </a:defRPr>
            </a:pPr>
            <a:endParaRPr lang="nb-NO" sz="1200"/>
          </a:p>
          <a:p>
            <a:pPr algn="l" defTabSz="584200">
              <a:defRPr sz="1300">
                <a:solidFill>
                  <a:srgbClr val="000000"/>
                </a:solidFill>
                <a:latin typeface="Century Gothic"/>
                <a:ea typeface="Century Gothic"/>
                <a:cs typeface="Century Gothic"/>
                <a:sym typeface="Century Gothic"/>
              </a:defRPr>
            </a:pPr>
            <a:r>
              <a:rPr lang="nb-NO" sz="1200"/>
              <a:t>Hva har redaksjonen/avdelingen behov for å betydelig styrke, dreie eller anskaffe ny kompetanse innen?</a:t>
            </a:r>
          </a:p>
          <a:p>
            <a:pPr algn="l" defTabSz="584200">
              <a:defRPr sz="1300">
                <a:solidFill>
                  <a:srgbClr val="000000"/>
                </a:solidFill>
                <a:latin typeface="Century Gothic"/>
                <a:ea typeface="Century Gothic"/>
                <a:cs typeface="Century Gothic"/>
                <a:sym typeface="Century Gothic"/>
              </a:defRPr>
            </a:pPr>
            <a:endParaRPr lang="nb-NO" sz="1200"/>
          </a:p>
          <a:p>
            <a:pPr algn="l" defTabSz="584200">
              <a:defRPr sz="1300">
                <a:solidFill>
                  <a:srgbClr val="000000"/>
                </a:solidFill>
                <a:latin typeface="Century Gothic"/>
                <a:ea typeface="Century Gothic"/>
                <a:cs typeface="Century Gothic"/>
                <a:sym typeface="Century Gothic"/>
              </a:defRPr>
            </a:pPr>
            <a:r>
              <a:rPr lang="nb-NO" sz="1200"/>
              <a:t>Dette er ikke en totaloversikt over kompetanse avdelingen trenger for å gjennomføre oppgavene, men en prioritering som viser hvilken kompetanse som må skaffes eller utvikles for å nå strategiske mål avdelingen har ansvar for.</a:t>
            </a:r>
          </a:p>
        </p:txBody>
      </p:sp>
      <p:sp>
        <p:nvSpPr>
          <p:cNvPr id="18" name="Ledergruppe fyller inn hva som er prioritert å få til eksempelvis det neste året basert på strategi og hovedmål.">
            <a:extLst>
              <a:ext uri="{FF2B5EF4-FFF2-40B4-BE49-F238E27FC236}">
                <a16:creationId xmlns:a16="http://schemas.microsoft.com/office/drawing/2014/main" id="{5BB8750D-8A3C-EE72-92A2-80605764FC4E}"/>
              </a:ext>
            </a:extLst>
          </p:cNvPr>
          <p:cNvSpPr txBox="1"/>
          <p:nvPr/>
        </p:nvSpPr>
        <p:spPr>
          <a:xfrm>
            <a:off x="824163" y="4772803"/>
            <a:ext cx="3960434" cy="79689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t"/>
          <a:lstStyle>
            <a:lvl1pPr algn="l" defTabSz="584200">
              <a:defRPr sz="1300">
                <a:solidFill>
                  <a:srgbClr val="000000"/>
                </a:solidFill>
                <a:latin typeface="Century Gothic"/>
                <a:ea typeface="Century Gothic"/>
                <a:cs typeface="Century Gothic"/>
                <a:sym typeface="Century Gothic"/>
              </a:defRPr>
            </a:lvl1pPr>
          </a:lstStyle>
          <a:p>
            <a:r>
              <a:rPr lang="nb-NO" sz="1200"/>
              <a:t>Ledergruppe fyller inn hva som er prioritert å få til eksempelvis det neste året basert på strategi og hovedmål.</a:t>
            </a:r>
          </a:p>
        </p:txBody>
      </p:sp>
      <p:sp>
        <p:nvSpPr>
          <p:cNvPr id="19" name="Alle foregående steg skal resultere i en kompetanseplan for hver medarbeider. Den enkeltes kompetanseutvikling forankres hos nærmeste leder.…">
            <a:extLst>
              <a:ext uri="{FF2B5EF4-FFF2-40B4-BE49-F238E27FC236}">
                <a16:creationId xmlns:a16="http://schemas.microsoft.com/office/drawing/2014/main" id="{F23675AB-C2BA-5C33-418A-E1EC4595D63B}"/>
              </a:ext>
            </a:extLst>
          </p:cNvPr>
          <p:cNvSpPr txBox="1"/>
          <p:nvPr/>
        </p:nvSpPr>
        <p:spPr>
          <a:xfrm>
            <a:off x="463758" y="1751725"/>
            <a:ext cx="9249104" cy="3180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l" defTabSz="457200">
              <a:defRPr sz="1400" b="1">
                <a:solidFill>
                  <a:srgbClr val="464646"/>
                </a:solidFill>
                <a:latin typeface="Century Gothic"/>
                <a:ea typeface="Century Gothic"/>
                <a:cs typeface="Century Gothic"/>
                <a:sym typeface="Century Gothic"/>
              </a:defRPr>
            </a:pPr>
            <a:r>
              <a:rPr lang="nb-NO"/>
              <a:t>Eksempel på hvordan man kan fylle ut skjemaet </a:t>
            </a:r>
            <a:endParaRPr/>
          </a:p>
        </p:txBody>
      </p:sp>
    </p:spTree>
    <p:extLst>
      <p:ext uri="{BB962C8B-B14F-4D97-AF65-F5344CB8AC3E}">
        <p14:creationId xmlns:p14="http://schemas.microsoft.com/office/powerpoint/2010/main" val="59964769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a:extLst>
              <a:ext uri="{FF2B5EF4-FFF2-40B4-BE49-F238E27FC236}">
                <a16:creationId xmlns:a16="http://schemas.microsoft.com/office/drawing/2014/main" id="{65389B74-BC26-8936-853B-81D20C0F9EF4}"/>
              </a:ext>
            </a:extLst>
          </p:cNvPr>
          <p:cNvSpPr/>
          <p:nvPr/>
        </p:nvSpPr>
        <p:spPr>
          <a:xfrm>
            <a:off x="487120" y="3461280"/>
            <a:ext cx="12130643" cy="1509932"/>
          </a:xfrm>
          <a:prstGeom prst="rect">
            <a:avLst/>
          </a:prstGeom>
          <a:solidFill>
            <a:srgbClr val="F6E9E1"/>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 name="Rektangel">
            <a:extLst>
              <a:ext uri="{FF2B5EF4-FFF2-40B4-BE49-F238E27FC236}">
                <a16:creationId xmlns:a16="http://schemas.microsoft.com/office/drawing/2014/main" id="{C83E9D69-32BC-978E-90BB-1B42B30C2EBF}"/>
              </a:ext>
            </a:extLst>
          </p:cNvPr>
          <p:cNvSpPr/>
          <p:nvPr/>
        </p:nvSpPr>
        <p:spPr>
          <a:xfrm>
            <a:off x="486216" y="2901901"/>
            <a:ext cx="12130641" cy="558802"/>
          </a:xfrm>
          <a:prstGeom prst="rect">
            <a:avLst/>
          </a:prstGeom>
          <a:solidFill>
            <a:srgbClr val="E5C1AC"/>
          </a:solidFill>
          <a:ln w="12700">
            <a:miter lim="400000"/>
          </a:ln>
        </p:spPr>
        <p:txBody>
          <a:bodyPr lIns="50800" tIns="50800" rIns="50800" bIns="50800" anchor="ctr"/>
          <a:lstStyle/>
          <a:p>
            <a:pPr defTabSz="584200">
              <a:defRPr sz="1200">
                <a:solidFill>
                  <a:srgbClr val="FFFFFF"/>
                </a:solidFill>
                <a:latin typeface="Century Gothic"/>
                <a:ea typeface="Century Gothic"/>
                <a:cs typeface="Century Gothic"/>
                <a:sym typeface="Century Gothic"/>
              </a:defRPr>
            </a:pPr>
            <a:endParaRPr b="1"/>
          </a:p>
        </p:txBody>
      </p:sp>
      <p:sp>
        <p:nvSpPr>
          <p:cNvPr id="4" name="VEDTATT/DATO:">
            <a:extLst>
              <a:ext uri="{FF2B5EF4-FFF2-40B4-BE49-F238E27FC236}">
                <a16:creationId xmlns:a16="http://schemas.microsoft.com/office/drawing/2014/main" id="{9242D40C-3EF7-882D-95A1-3C9F4FF5D185}"/>
              </a:ext>
            </a:extLst>
          </p:cNvPr>
          <p:cNvSpPr txBox="1"/>
          <p:nvPr/>
        </p:nvSpPr>
        <p:spPr>
          <a:xfrm>
            <a:off x="5683717" y="3037671"/>
            <a:ext cx="1253549"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584200">
              <a:defRPr sz="1200">
                <a:solidFill>
                  <a:srgbClr val="FFFFFF"/>
                </a:solidFill>
                <a:latin typeface="Century Gothic"/>
                <a:ea typeface="Century Gothic"/>
                <a:cs typeface="Century Gothic"/>
                <a:sym typeface="Century Gothic"/>
              </a:defRPr>
            </a:lvl1pPr>
          </a:lstStyle>
          <a:p>
            <a:r>
              <a:rPr b="1">
                <a:solidFill>
                  <a:srgbClr val="000000"/>
                </a:solidFill>
              </a:rPr>
              <a:t>VEDTATT/DATO:</a:t>
            </a:r>
          </a:p>
        </p:txBody>
      </p:sp>
      <p:sp>
        <p:nvSpPr>
          <p:cNvPr id="5" name="SIST OPPDATERT:">
            <a:extLst>
              <a:ext uri="{FF2B5EF4-FFF2-40B4-BE49-F238E27FC236}">
                <a16:creationId xmlns:a16="http://schemas.microsoft.com/office/drawing/2014/main" id="{FCB1145E-FED0-869C-3BB0-AF7E7569809A}"/>
              </a:ext>
            </a:extLst>
          </p:cNvPr>
          <p:cNvSpPr txBox="1"/>
          <p:nvPr/>
        </p:nvSpPr>
        <p:spPr>
          <a:xfrm>
            <a:off x="9376845" y="3035251"/>
            <a:ext cx="1281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584200">
              <a:defRPr sz="1200">
                <a:solidFill>
                  <a:srgbClr val="FFFFFF"/>
                </a:solidFill>
                <a:latin typeface="Century Gothic"/>
                <a:ea typeface="Century Gothic"/>
                <a:cs typeface="Century Gothic"/>
                <a:sym typeface="Century Gothic"/>
              </a:defRPr>
            </a:lvl1pPr>
          </a:lstStyle>
          <a:p>
            <a:r>
              <a:rPr b="1">
                <a:solidFill>
                  <a:srgbClr val="000000"/>
                </a:solidFill>
              </a:rPr>
              <a:t>SIST OPPDATERT:</a:t>
            </a:r>
          </a:p>
        </p:txBody>
      </p:sp>
      <p:sp>
        <p:nvSpPr>
          <p:cNvPr id="6" name="ANSATT:">
            <a:extLst>
              <a:ext uri="{FF2B5EF4-FFF2-40B4-BE49-F238E27FC236}">
                <a16:creationId xmlns:a16="http://schemas.microsoft.com/office/drawing/2014/main" id="{15CA57C0-B1F3-2A78-13DE-09A60360C605}"/>
              </a:ext>
            </a:extLst>
          </p:cNvPr>
          <p:cNvSpPr txBox="1"/>
          <p:nvPr/>
        </p:nvSpPr>
        <p:spPr>
          <a:xfrm>
            <a:off x="783282" y="3035251"/>
            <a:ext cx="2256385"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lvl1pPr algn="l" defTabSz="584200">
              <a:defRPr sz="1200">
                <a:solidFill>
                  <a:srgbClr val="FFFFFF"/>
                </a:solidFill>
                <a:latin typeface="Century Gothic"/>
                <a:ea typeface="Century Gothic"/>
                <a:cs typeface="Century Gothic"/>
                <a:sym typeface="Century Gothic"/>
              </a:defRPr>
            </a:lvl1pPr>
          </a:lstStyle>
          <a:p>
            <a:r>
              <a:rPr b="1">
                <a:solidFill>
                  <a:srgbClr val="000000"/>
                </a:solidFill>
              </a:rPr>
              <a:t>ANSATT:</a:t>
            </a:r>
          </a:p>
        </p:txBody>
      </p:sp>
      <p:sp>
        <p:nvSpPr>
          <p:cNvPr id="7" name="Rektangel">
            <a:extLst>
              <a:ext uri="{FF2B5EF4-FFF2-40B4-BE49-F238E27FC236}">
                <a16:creationId xmlns:a16="http://schemas.microsoft.com/office/drawing/2014/main" id="{C1BC5984-698D-3885-91BC-34EB41DB599F}"/>
              </a:ext>
            </a:extLst>
          </p:cNvPr>
          <p:cNvSpPr/>
          <p:nvPr/>
        </p:nvSpPr>
        <p:spPr>
          <a:xfrm>
            <a:off x="486216" y="4384266"/>
            <a:ext cx="12131547" cy="3950709"/>
          </a:xfrm>
          <a:prstGeom prst="rect">
            <a:avLst/>
          </a:prstGeom>
          <a:solidFill>
            <a:srgbClr val="F5E9E1">
              <a:alpha val="69465"/>
            </a:srgbClr>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8" name="Linje">
            <a:extLst>
              <a:ext uri="{FF2B5EF4-FFF2-40B4-BE49-F238E27FC236}">
                <a16:creationId xmlns:a16="http://schemas.microsoft.com/office/drawing/2014/main" id="{83AA36AB-7BE1-5468-D28C-DA3C872D167D}"/>
              </a:ext>
            </a:extLst>
          </p:cNvPr>
          <p:cNvSpPr/>
          <p:nvPr/>
        </p:nvSpPr>
        <p:spPr>
          <a:xfrm flipV="1">
            <a:off x="3026965" y="4399710"/>
            <a:ext cx="2" cy="4402329"/>
          </a:xfrm>
          <a:prstGeom prst="line">
            <a:avLst/>
          </a:prstGeom>
          <a:ln w="25400">
            <a:solidFill>
              <a:srgbClr val="FFFFFF"/>
            </a:solidFill>
            <a:miter lim="400000"/>
          </a:ln>
        </p:spPr>
        <p:txBody>
          <a:bodyPr lIns="45718" tIns="45718" rIns="45718" bIns="45718"/>
          <a:lstStyle/>
          <a:p>
            <a:endParaRPr/>
          </a:p>
        </p:txBody>
      </p:sp>
      <p:sp>
        <p:nvSpPr>
          <p:cNvPr id="9" name="Linje">
            <a:extLst>
              <a:ext uri="{FF2B5EF4-FFF2-40B4-BE49-F238E27FC236}">
                <a16:creationId xmlns:a16="http://schemas.microsoft.com/office/drawing/2014/main" id="{50E5A156-EBF2-CC81-F22F-199884FD9BD3}"/>
              </a:ext>
            </a:extLst>
          </p:cNvPr>
          <p:cNvSpPr/>
          <p:nvPr/>
        </p:nvSpPr>
        <p:spPr>
          <a:xfrm flipV="1">
            <a:off x="9154368" y="2852372"/>
            <a:ext cx="1" cy="614306"/>
          </a:xfrm>
          <a:prstGeom prst="line">
            <a:avLst/>
          </a:prstGeom>
          <a:ln w="25400">
            <a:solidFill>
              <a:srgbClr val="FFFFFF"/>
            </a:solidFill>
            <a:miter lim="400000"/>
          </a:ln>
        </p:spPr>
        <p:txBody>
          <a:bodyPr lIns="45718" tIns="45718" rIns="45718" bIns="45718"/>
          <a:lstStyle/>
          <a:p>
            <a:endParaRPr/>
          </a:p>
        </p:txBody>
      </p:sp>
      <p:sp>
        <p:nvSpPr>
          <p:cNvPr id="10" name="Linje">
            <a:extLst>
              <a:ext uri="{FF2B5EF4-FFF2-40B4-BE49-F238E27FC236}">
                <a16:creationId xmlns:a16="http://schemas.microsoft.com/office/drawing/2014/main" id="{B2C84936-917B-E0B0-C83E-C319E9C53951}"/>
              </a:ext>
            </a:extLst>
          </p:cNvPr>
          <p:cNvSpPr/>
          <p:nvPr/>
        </p:nvSpPr>
        <p:spPr>
          <a:xfrm flipV="1">
            <a:off x="5605836" y="2830595"/>
            <a:ext cx="2" cy="657860"/>
          </a:xfrm>
          <a:prstGeom prst="line">
            <a:avLst/>
          </a:prstGeom>
          <a:ln w="25400">
            <a:solidFill>
              <a:srgbClr val="FFFFFF"/>
            </a:solidFill>
            <a:miter lim="400000"/>
          </a:ln>
        </p:spPr>
        <p:txBody>
          <a:bodyPr lIns="45718" tIns="45718" rIns="45718" bIns="45718"/>
          <a:lstStyle/>
          <a:p>
            <a:endParaRPr/>
          </a:p>
        </p:txBody>
      </p:sp>
      <p:sp>
        <p:nvSpPr>
          <p:cNvPr id="11" name="Linje">
            <a:extLst>
              <a:ext uri="{FF2B5EF4-FFF2-40B4-BE49-F238E27FC236}">
                <a16:creationId xmlns:a16="http://schemas.microsoft.com/office/drawing/2014/main" id="{05502CC9-37E7-EAB8-ADBA-632A3B897AD7}"/>
              </a:ext>
            </a:extLst>
          </p:cNvPr>
          <p:cNvSpPr/>
          <p:nvPr/>
        </p:nvSpPr>
        <p:spPr>
          <a:xfrm flipV="1">
            <a:off x="3026965" y="2852372"/>
            <a:ext cx="2" cy="657859"/>
          </a:xfrm>
          <a:prstGeom prst="line">
            <a:avLst/>
          </a:prstGeom>
          <a:ln w="25400">
            <a:solidFill>
              <a:srgbClr val="FFFFFF"/>
            </a:solidFill>
            <a:miter lim="400000"/>
          </a:ln>
        </p:spPr>
        <p:txBody>
          <a:bodyPr lIns="45718" tIns="45718" rIns="45718" bIns="45718"/>
          <a:lstStyle/>
          <a:p>
            <a:endParaRPr/>
          </a:p>
        </p:txBody>
      </p:sp>
      <p:sp>
        <p:nvSpPr>
          <p:cNvPr id="12" name="LEDER:">
            <a:extLst>
              <a:ext uri="{FF2B5EF4-FFF2-40B4-BE49-F238E27FC236}">
                <a16:creationId xmlns:a16="http://schemas.microsoft.com/office/drawing/2014/main" id="{2D39B0F8-A325-03FD-15F5-8B0F0F8BDB05}"/>
              </a:ext>
            </a:extLst>
          </p:cNvPr>
          <p:cNvSpPr txBox="1"/>
          <p:nvPr/>
        </p:nvSpPr>
        <p:spPr>
          <a:xfrm>
            <a:off x="3136866" y="3037672"/>
            <a:ext cx="570669"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584200">
              <a:defRPr sz="1200">
                <a:solidFill>
                  <a:srgbClr val="FFFFFF"/>
                </a:solidFill>
                <a:latin typeface="Century Gothic"/>
                <a:ea typeface="Century Gothic"/>
                <a:cs typeface="Century Gothic"/>
                <a:sym typeface="Century Gothic"/>
              </a:defRPr>
            </a:lvl1pPr>
          </a:lstStyle>
          <a:p>
            <a:r>
              <a:rPr b="1">
                <a:solidFill>
                  <a:srgbClr val="000000"/>
                </a:solidFill>
              </a:rPr>
              <a:t>LEDER:</a:t>
            </a:r>
          </a:p>
        </p:txBody>
      </p:sp>
      <p:sp>
        <p:nvSpPr>
          <p:cNvPr id="13" name="Kort beskrivelse av strategiske mål og prioriterte kompetansebehov.">
            <a:extLst>
              <a:ext uri="{FF2B5EF4-FFF2-40B4-BE49-F238E27FC236}">
                <a16:creationId xmlns:a16="http://schemas.microsoft.com/office/drawing/2014/main" id="{4FD432FD-B79A-DFBD-E489-F76C274600D7}"/>
              </a:ext>
            </a:extLst>
          </p:cNvPr>
          <p:cNvSpPr txBox="1"/>
          <p:nvPr/>
        </p:nvSpPr>
        <p:spPr>
          <a:xfrm>
            <a:off x="658442" y="3789931"/>
            <a:ext cx="11542684"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ctr">
            <a:spAutoFit/>
          </a:bodyPr>
          <a:lstStyle>
            <a:lvl1pPr algn="l" defTabSz="584200">
              <a:defRPr sz="1200" i="1">
                <a:solidFill>
                  <a:srgbClr val="000000"/>
                </a:solidFill>
                <a:latin typeface="Century Gothic"/>
                <a:ea typeface="Century Gothic"/>
                <a:cs typeface="Century Gothic"/>
                <a:sym typeface="Century Gothic"/>
              </a:defRPr>
            </a:lvl1pPr>
          </a:lstStyle>
          <a:p>
            <a:r>
              <a:rPr lang="nb-NO" i="0"/>
              <a:t>Vår avdeling skal bidra til målet om flere avsløringer og mer undersøkende journalistikk, gjennom å bli bedre i metodearbeidet vårt.</a:t>
            </a:r>
          </a:p>
        </p:txBody>
      </p:sp>
      <p:sp>
        <p:nvSpPr>
          <p:cNvPr id="14" name="Linje">
            <a:extLst>
              <a:ext uri="{FF2B5EF4-FFF2-40B4-BE49-F238E27FC236}">
                <a16:creationId xmlns:a16="http://schemas.microsoft.com/office/drawing/2014/main" id="{0D87DE0A-B243-463E-4D53-F5125EF0770C}"/>
              </a:ext>
            </a:extLst>
          </p:cNvPr>
          <p:cNvSpPr/>
          <p:nvPr/>
        </p:nvSpPr>
        <p:spPr>
          <a:xfrm flipV="1">
            <a:off x="7675872" y="4442385"/>
            <a:ext cx="2" cy="4402329"/>
          </a:xfrm>
          <a:prstGeom prst="line">
            <a:avLst/>
          </a:prstGeom>
          <a:ln w="25400">
            <a:solidFill>
              <a:srgbClr val="FFFFFF"/>
            </a:solidFill>
            <a:miter lim="400000"/>
          </a:ln>
        </p:spPr>
        <p:txBody>
          <a:bodyPr lIns="45718" tIns="45718" rIns="45718" bIns="45718"/>
          <a:lstStyle/>
          <a:p>
            <a:endParaRPr/>
          </a:p>
        </p:txBody>
      </p:sp>
      <p:sp>
        <p:nvSpPr>
          <p:cNvPr id="15" name="MÅL:">
            <a:extLst>
              <a:ext uri="{FF2B5EF4-FFF2-40B4-BE49-F238E27FC236}">
                <a16:creationId xmlns:a16="http://schemas.microsoft.com/office/drawing/2014/main" id="{B74BA085-01CB-29ED-1492-D27EC02677C5}"/>
              </a:ext>
            </a:extLst>
          </p:cNvPr>
          <p:cNvSpPr txBox="1"/>
          <p:nvPr/>
        </p:nvSpPr>
        <p:spPr>
          <a:xfrm>
            <a:off x="826933" y="4533040"/>
            <a:ext cx="1943101"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lvl1pPr algn="l" defTabSz="584200">
              <a:defRPr sz="1200" b="1">
                <a:solidFill>
                  <a:srgbClr val="000000"/>
                </a:solidFill>
                <a:latin typeface="Century Gothic"/>
                <a:ea typeface="Century Gothic"/>
                <a:cs typeface="Century Gothic"/>
                <a:sym typeface="Century Gothic"/>
              </a:defRPr>
            </a:lvl1pPr>
          </a:lstStyle>
          <a:p>
            <a:r>
              <a:t>LÆRINGSMÅL:</a:t>
            </a:r>
          </a:p>
        </p:txBody>
      </p:sp>
      <p:sp>
        <p:nvSpPr>
          <p:cNvPr id="16" name="TILTAK:">
            <a:extLst>
              <a:ext uri="{FF2B5EF4-FFF2-40B4-BE49-F238E27FC236}">
                <a16:creationId xmlns:a16="http://schemas.microsoft.com/office/drawing/2014/main" id="{C9388B24-B9A8-447F-DD0E-81BE446EF4E8}"/>
              </a:ext>
            </a:extLst>
          </p:cNvPr>
          <p:cNvSpPr txBox="1"/>
          <p:nvPr/>
        </p:nvSpPr>
        <p:spPr>
          <a:xfrm>
            <a:off x="4900269" y="4538901"/>
            <a:ext cx="673700"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lvl1pPr algn="l" defTabSz="584200">
              <a:defRPr sz="1200" b="1">
                <a:solidFill>
                  <a:srgbClr val="000000"/>
                </a:solidFill>
                <a:latin typeface="Century Gothic"/>
                <a:ea typeface="Century Gothic"/>
                <a:cs typeface="Century Gothic"/>
                <a:sym typeface="Century Gothic"/>
              </a:defRPr>
            </a:lvl1pPr>
          </a:lstStyle>
          <a:p>
            <a:r>
              <a:t>TILTAK:</a:t>
            </a:r>
          </a:p>
        </p:txBody>
      </p:sp>
      <p:sp>
        <p:nvSpPr>
          <p:cNvPr id="17" name="GJENNOMFØRT">
            <a:extLst>
              <a:ext uri="{FF2B5EF4-FFF2-40B4-BE49-F238E27FC236}">
                <a16:creationId xmlns:a16="http://schemas.microsoft.com/office/drawing/2014/main" id="{DF948DB9-50FB-7B7E-808B-67B71316DDBD}"/>
              </a:ext>
            </a:extLst>
          </p:cNvPr>
          <p:cNvSpPr txBox="1"/>
          <p:nvPr/>
        </p:nvSpPr>
        <p:spPr>
          <a:xfrm>
            <a:off x="10816330" y="4537627"/>
            <a:ext cx="2533187"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lvl1pPr algn="l" defTabSz="584200">
              <a:defRPr sz="1200" b="1">
                <a:solidFill>
                  <a:srgbClr val="000000"/>
                </a:solidFill>
                <a:latin typeface="Century Gothic"/>
                <a:ea typeface="Century Gothic"/>
                <a:cs typeface="Century Gothic"/>
                <a:sym typeface="Century Gothic"/>
              </a:defRPr>
            </a:lvl1pPr>
          </a:lstStyle>
          <a:p>
            <a:r>
              <a:t>GJENNOMFØRT</a:t>
            </a:r>
          </a:p>
        </p:txBody>
      </p:sp>
      <p:sp>
        <p:nvSpPr>
          <p:cNvPr id="18" name="TIDSROM:">
            <a:extLst>
              <a:ext uri="{FF2B5EF4-FFF2-40B4-BE49-F238E27FC236}">
                <a16:creationId xmlns:a16="http://schemas.microsoft.com/office/drawing/2014/main" id="{58ADE8CA-E59A-8DDB-1CA2-1346C3A34B69}"/>
              </a:ext>
            </a:extLst>
          </p:cNvPr>
          <p:cNvSpPr txBox="1"/>
          <p:nvPr/>
        </p:nvSpPr>
        <p:spPr>
          <a:xfrm>
            <a:off x="7562403" y="4537634"/>
            <a:ext cx="1281784"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lvl1pPr defTabSz="584200">
              <a:defRPr sz="1200" b="1">
                <a:solidFill>
                  <a:srgbClr val="000000"/>
                </a:solidFill>
                <a:latin typeface="Century Gothic"/>
                <a:ea typeface="Century Gothic"/>
                <a:cs typeface="Century Gothic"/>
                <a:sym typeface="Century Gothic"/>
              </a:defRPr>
            </a:lvl1pPr>
          </a:lstStyle>
          <a:p>
            <a:r>
              <a:t>TIDSROM:</a:t>
            </a:r>
          </a:p>
        </p:txBody>
      </p:sp>
      <p:sp>
        <p:nvSpPr>
          <p:cNvPr id="19" name="Linje">
            <a:extLst>
              <a:ext uri="{FF2B5EF4-FFF2-40B4-BE49-F238E27FC236}">
                <a16:creationId xmlns:a16="http://schemas.microsoft.com/office/drawing/2014/main" id="{F45EAA3B-9458-A7F2-5472-340F8C522628}"/>
              </a:ext>
            </a:extLst>
          </p:cNvPr>
          <p:cNvSpPr/>
          <p:nvPr/>
        </p:nvSpPr>
        <p:spPr>
          <a:xfrm flipV="1">
            <a:off x="10542353" y="4384266"/>
            <a:ext cx="2" cy="4402329"/>
          </a:xfrm>
          <a:prstGeom prst="line">
            <a:avLst/>
          </a:prstGeom>
          <a:ln w="25400">
            <a:solidFill>
              <a:srgbClr val="FFFFFF"/>
            </a:solidFill>
            <a:miter lim="400000"/>
          </a:ln>
        </p:spPr>
        <p:txBody>
          <a:bodyPr lIns="45718" tIns="45718" rIns="45718" bIns="45718"/>
          <a:lstStyle/>
          <a:p>
            <a:endParaRPr/>
          </a:p>
        </p:txBody>
      </p:sp>
      <p:sp>
        <p:nvSpPr>
          <p:cNvPr id="20" name="Linje">
            <a:extLst>
              <a:ext uri="{FF2B5EF4-FFF2-40B4-BE49-F238E27FC236}">
                <a16:creationId xmlns:a16="http://schemas.microsoft.com/office/drawing/2014/main" id="{C8BDDFFA-5212-EA7F-046A-A67C50F17FB8}"/>
              </a:ext>
            </a:extLst>
          </p:cNvPr>
          <p:cNvSpPr/>
          <p:nvPr/>
        </p:nvSpPr>
        <p:spPr>
          <a:xfrm flipV="1">
            <a:off x="9123148" y="4442385"/>
            <a:ext cx="2" cy="4402329"/>
          </a:xfrm>
          <a:prstGeom prst="line">
            <a:avLst/>
          </a:prstGeom>
          <a:ln w="25400">
            <a:solidFill>
              <a:srgbClr val="FFFFFF"/>
            </a:solidFill>
            <a:miter lim="400000"/>
          </a:ln>
        </p:spPr>
        <p:txBody>
          <a:bodyPr lIns="45718" tIns="45718" rIns="45718" bIns="45718"/>
          <a:lstStyle/>
          <a:p>
            <a:endParaRPr/>
          </a:p>
        </p:txBody>
      </p:sp>
      <p:sp>
        <p:nvSpPr>
          <p:cNvPr id="21" name="ANSVAR:">
            <a:extLst>
              <a:ext uri="{FF2B5EF4-FFF2-40B4-BE49-F238E27FC236}">
                <a16:creationId xmlns:a16="http://schemas.microsoft.com/office/drawing/2014/main" id="{EDF56AD6-9CD4-DA2A-6DAE-68B45F0BFB24}"/>
              </a:ext>
            </a:extLst>
          </p:cNvPr>
          <p:cNvSpPr txBox="1"/>
          <p:nvPr/>
        </p:nvSpPr>
        <p:spPr>
          <a:xfrm>
            <a:off x="9036967" y="4537634"/>
            <a:ext cx="1281784"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lvl1pPr defTabSz="584200">
              <a:defRPr sz="1200" b="1">
                <a:solidFill>
                  <a:srgbClr val="000000"/>
                </a:solidFill>
                <a:latin typeface="Century Gothic"/>
                <a:ea typeface="Century Gothic"/>
                <a:cs typeface="Century Gothic"/>
                <a:sym typeface="Century Gothic"/>
              </a:defRPr>
            </a:lvl1pPr>
          </a:lstStyle>
          <a:p>
            <a:r>
              <a:t>ANSVAR:</a:t>
            </a:r>
          </a:p>
        </p:txBody>
      </p:sp>
      <p:sp>
        <p:nvSpPr>
          <p:cNvPr id="22" name="RÅD PÅ VEIEN">
            <a:extLst>
              <a:ext uri="{FF2B5EF4-FFF2-40B4-BE49-F238E27FC236}">
                <a16:creationId xmlns:a16="http://schemas.microsoft.com/office/drawing/2014/main" id="{CCA9ED32-F5F2-52B8-72BF-E1EF8E14D1C9}"/>
              </a:ext>
            </a:extLst>
          </p:cNvPr>
          <p:cNvSpPr txBox="1"/>
          <p:nvPr/>
        </p:nvSpPr>
        <p:spPr>
          <a:xfrm>
            <a:off x="476457" y="462490"/>
            <a:ext cx="4046564" cy="7493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MIN KOMPETANSEPLAN</a:t>
            </a:r>
          </a:p>
          <a:p>
            <a:pPr algn="l" defTabSz="457200">
              <a:defRPr sz="1400" b="1">
                <a:solidFill>
                  <a:srgbClr val="000000"/>
                </a:solidFill>
                <a:latin typeface="Century Gothic"/>
                <a:ea typeface="Century Gothic"/>
                <a:cs typeface="Century Gothic"/>
                <a:sym typeface="Century Gothic"/>
              </a:defRPr>
            </a:pPr>
            <a:r>
              <a:t>Individuelt skjema for læringsmål</a:t>
            </a:r>
          </a:p>
        </p:txBody>
      </p:sp>
      <p:sp>
        <p:nvSpPr>
          <p:cNvPr id="24" name="Oval">
            <a:extLst>
              <a:ext uri="{FF2B5EF4-FFF2-40B4-BE49-F238E27FC236}">
                <a16:creationId xmlns:a16="http://schemas.microsoft.com/office/drawing/2014/main" id="{FADC9038-A384-D7AC-9554-AF93367ABD45}"/>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25" name="STEG 1">
            <a:extLst>
              <a:ext uri="{FF2B5EF4-FFF2-40B4-BE49-F238E27FC236}">
                <a16:creationId xmlns:a16="http://schemas.microsoft.com/office/drawing/2014/main" id="{DF0484F5-DCD9-E47A-5599-00CD682BF912}"/>
              </a:ext>
            </a:extLst>
          </p:cNvPr>
          <p:cNvSpPr txBox="1"/>
          <p:nvPr/>
        </p:nvSpPr>
        <p:spPr>
          <a:xfrm>
            <a:off x="11731094" y="691089"/>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a:t>
            </a:r>
            <a:r>
              <a:rPr lang="nb-NO"/>
              <a:t>3</a:t>
            </a:r>
            <a:endParaRPr/>
          </a:p>
        </p:txBody>
      </p:sp>
      <p:sp>
        <p:nvSpPr>
          <p:cNvPr id="28" name="Alle foregående steg skal resultere i en kompetanseplan for hver medarbeider. Den enkeltes kompetanseutvikling forankres hos nærmeste leder.…">
            <a:extLst>
              <a:ext uri="{FF2B5EF4-FFF2-40B4-BE49-F238E27FC236}">
                <a16:creationId xmlns:a16="http://schemas.microsoft.com/office/drawing/2014/main" id="{7807435E-062F-5D01-630B-C64B5AA33A14}"/>
              </a:ext>
            </a:extLst>
          </p:cNvPr>
          <p:cNvSpPr txBox="1"/>
          <p:nvPr/>
        </p:nvSpPr>
        <p:spPr>
          <a:xfrm>
            <a:off x="463758" y="1751725"/>
            <a:ext cx="9249104" cy="964367"/>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algn="l" defTabSz="457200">
              <a:defRPr sz="1400" b="1">
                <a:solidFill>
                  <a:srgbClr val="464646"/>
                </a:solidFill>
                <a:latin typeface="Century Gothic"/>
                <a:ea typeface="Century Gothic"/>
                <a:cs typeface="Century Gothic"/>
                <a:sym typeface="Century Gothic"/>
              </a:defRPr>
            </a:pPr>
            <a:r>
              <a:rPr lang="nb-NO"/>
              <a:t>Eksempel på hvordan man kan fylle ut skjemaet – blankt skjema ligger bakerst i dette dokumentet</a:t>
            </a:r>
            <a:endParaRPr lang="nb-NO">
              <a:highlight>
                <a:srgbClr val="FFFF00"/>
              </a:highlight>
            </a:endParaRPr>
          </a:p>
          <a:p>
            <a:pPr algn="l" defTabSz="457200">
              <a:defRPr sz="1400" b="1">
                <a:solidFill>
                  <a:srgbClr val="464646"/>
                </a:solidFill>
                <a:latin typeface="Century Gothic"/>
                <a:ea typeface="Century Gothic"/>
                <a:cs typeface="Century Gothic"/>
                <a:sym typeface="Century Gothic"/>
              </a:defRPr>
            </a:pPr>
            <a:endParaRPr lang="nb-NO"/>
          </a:p>
          <a:p>
            <a:pPr algn="l" defTabSz="457200">
              <a:defRPr sz="1400" b="1">
                <a:solidFill>
                  <a:srgbClr val="464646"/>
                </a:solidFill>
                <a:latin typeface="Century Gothic"/>
                <a:ea typeface="Century Gothic"/>
                <a:cs typeface="Century Gothic"/>
                <a:sym typeface="Century Gothic"/>
              </a:defRPr>
            </a:pPr>
            <a:r>
              <a:rPr lang="nb-NO"/>
              <a:t>Dette dokumentet brukes til å planlegge din kompetanseutvikling. Forankres med leder og brukes i medarbeidersamtaler og utviklingsarbeid.   </a:t>
            </a:r>
          </a:p>
        </p:txBody>
      </p:sp>
      <p:sp>
        <p:nvSpPr>
          <p:cNvPr id="23" name="Kort beskrivelse av strategiske mål og prioriterte kompetansebehov.">
            <a:extLst>
              <a:ext uri="{FF2B5EF4-FFF2-40B4-BE49-F238E27FC236}">
                <a16:creationId xmlns:a16="http://schemas.microsoft.com/office/drawing/2014/main" id="{51E87110-ACD1-2F39-3112-95400E1D411F}"/>
              </a:ext>
            </a:extLst>
          </p:cNvPr>
          <p:cNvSpPr txBox="1"/>
          <p:nvPr/>
        </p:nvSpPr>
        <p:spPr>
          <a:xfrm>
            <a:off x="651147" y="5217167"/>
            <a:ext cx="2276385" cy="12105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t">
            <a:spAutoFit/>
          </a:bodyPr>
          <a:lstStyle>
            <a:lvl1pPr algn="l" defTabSz="584200">
              <a:defRPr sz="1200" i="1">
                <a:solidFill>
                  <a:srgbClr val="000000"/>
                </a:solidFill>
                <a:latin typeface="Century Gothic"/>
                <a:ea typeface="Century Gothic"/>
                <a:cs typeface="Century Gothic"/>
                <a:sym typeface="Century Gothic"/>
              </a:defRPr>
            </a:lvl1pPr>
          </a:lstStyle>
          <a:p>
            <a:r>
              <a:rPr lang="nb-NO" i="0"/>
              <a:t>Lære mer om søk i åpne kilder (OSINT)</a:t>
            </a:r>
          </a:p>
          <a:p>
            <a:endParaRPr lang="nb-NO" i="0"/>
          </a:p>
          <a:p>
            <a:r>
              <a:rPr lang="nb-NO" i="0"/>
              <a:t>Styrke egen intervjuteknikk og kildearbeid</a:t>
            </a:r>
          </a:p>
          <a:p>
            <a:endParaRPr lang="nb-NO"/>
          </a:p>
        </p:txBody>
      </p:sp>
      <p:sp>
        <p:nvSpPr>
          <p:cNvPr id="26" name="Kort beskrivelse av strategiske mål og prioriterte kompetansebehov.">
            <a:extLst>
              <a:ext uri="{FF2B5EF4-FFF2-40B4-BE49-F238E27FC236}">
                <a16:creationId xmlns:a16="http://schemas.microsoft.com/office/drawing/2014/main" id="{CA05C35C-55AA-2A8C-BF6D-175AF1A1744D}"/>
              </a:ext>
            </a:extLst>
          </p:cNvPr>
          <p:cNvSpPr txBox="1"/>
          <p:nvPr/>
        </p:nvSpPr>
        <p:spPr>
          <a:xfrm>
            <a:off x="3252347" y="5207729"/>
            <a:ext cx="2276385" cy="1949252"/>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t">
            <a:spAutoFit/>
          </a:bodyPr>
          <a:lstStyle>
            <a:lvl1pPr algn="l" defTabSz="584200">
              <a:defRPr sz="1200" i="1">
                <a:solidFill>
                  <a:srgbClr val="000000"/>
                </a:solidFill>
                <a:latin typeface="Century Gothic"/>
                <a:ea typeface="Century Gothic"/>
                <a:cs typeface="Century Gothic"/>
                <a:sym typeface="Century Gothic"/>
              </a:defRPr>
            </a:lvl1pPr>
          </a:lstStyle>
          <a:p>
            <a:r>
              <a:rPr lang="nb-NO" i="0"/>
              <a:t>Kurs på IJ</a:t>
            </a:r>
          </a:p>
          <a:p>
            <a:endParaRPr lang="nb-NO" i="0"/>
          </a:p>
          <a:p>
            <a:r>
              <a:rPr lang="nb-NO" i="0"/>
              <a:t>Sette av tid til lunsjer og fysiske treff med kilder, samt lære mer om intervjumetoder og kildearbeid gjennom kurs eller å jobbe i team med noen i gravegruppa.</a:t>
            </a:r>
          </a:p>
          <a:p>
            <a:r>
              <a:rPr lang="nb-NO" i="0"/>
              <a:t> </a:t>
            </a:r>
            <a:endParaRPr lang="nb-NO"/>
          </a:p>
        </p:txBody>
      </p:sp>
      <p:sp>
        <p:nvSpPr>
          <p:cNvPr id="27" name="Kort beskrivelse av strategiske mål og prioriterte kompetansebehov.">
            <a:extLst>
              <a:ext uri="{FF2B5EF4-FFF2-40B4-BE49-F238E27FC236}">
                <a16:creationId xmlns:a16="http://schemas.microsoft.com/office/drawing/2014/main" id="{9B9A06B8-AA47-C256-4AB5-79B043951E8D}"/>
              </a:ext>
            </a:extLst>
          </p:cNvPr>
          <p:cNvSpPr txBox="1"/>
          <p:nvPr/>
        </p:nvSpPr>
        <p:spPr>
          <a:xfrm>
            <a:off x="7748239" y="5219807"/>
            <a:ext cx="1103822"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ctr">
            <a:spAutoFit/>
          </a:bodyPr>
          <a:lstStyle>
            <a:lvl1pPr algn="l" defTabSz="584200">
              <a:defRPr sz="1200" i="1">
                <a:solidFill>
                  <a:srgbClr val="000000"/>
                </a:solidFill>
                <a:latin typeface="Century Gothic"/>
                <a:ea typeface="Century Gothic"/>
                <a:cs typeface="Century Gothic"/>
                <a:sym typeface="Century Gothic"/>
              </a:defRPr>
            </a:lvl1pPr>
          </a:lstStyle>
          <a:p>
            <a:r>
              <a:rPr lang="nb-NO" i="0"/>
              <a:t>Våren 2023</a:t>
            </a:r>
          </a:p>
        </p:txBody>
      </p:sp>
      <p:sp>
        <p:nvSpPr>
          <p:cNvPr id="29" name="Kort beskrivelse av strategiske mål og prioriterte kompetansebehov.">
            <a:extLst>
              <a:ext uri="{FF2B5EF4-FFF2-40B4-BE49-F238E27FC236}">
                <a16:creationId xmlns:a16="http://schemas.microsoft.com/office/drawing/2014/main" id="{E2500526-2D54-B8E6-5045-9D3846E66162}"/>
              </a:ext>
            </a:extLst>
          </p:cNvPr>
          <p:cNvSpPr txBox="1"/>
          <p:nvPr/>
        </p:nvSpPr>
        <p:spPr>
          <a:xfrm>
            <a:off x="9274106" y="5220126"/>
            <a:ext cx="1103822" cy="2872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gn="l" defTabSz="584200">
              <a:defRPr sz="1200" i="1">
                <a:solidFill>
                  <a:srgbClr val="000000"/>
                </a:solidFill>
                <a:latin typeface="Century Gothic"/>
                <a:ea typeface="Century Gothic"/>
                <a:cs typeface="Century Gothic"/>
                <a:sym typeface="Century Gothic"/>
              </a:defRPr>
            </a:lvl1pPr>
          </a:lstStyle>
          <a:p>
            <a:r>
              <a:rPr lang="nb-NO" i="0"/>
              <a:t>Petra</a:t>
            </a:r>
            <a:endParaRPr lang="nb-NO"/>
          </a:p>
        </p:txBody>
      </p:sp>
      <p:sp>
        <p:nvSpPr>
          <p:cNvPr id="30" name="Kort beskrivelse av strategiske mål og prioriterte kompetansebehov.">
            <a:extLst>
              <a:ext uri="{FF2B5EF4-FFF2-40B4-BE49-F238E27FC236}">
                <a16:creationId xmlns:a16="http://schemas.microsoft.com/office/drawing/2014/main" id="{8C86C986-A72E-7F90-20FD-41FFCD8E9579}"/>
              </a:ext>
            </a:extLst>
          </p:cNvPr>
          <p:cNvSpPr txBox="1"/>
          <p:nvPr/>
        </p:nvSpPr>
        <p:spPr>
          <a:xfrm>
            <a:off x="1494892" y="3042176"/>
            <a:ext cx="1103822"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ctr">
            <a:spAutoFit/>
          </a:bodyPr>
          <a:lstStyle>
            <a:lvl1pPr algn="l" defTabSz="584200">
              <a:defRPr sz="1200" i="1">
                <a:solidFill>
                  <a:srgbClr val="000000"/>
                </a:solidFill>
                <a:latin typeface="Century Gothic"/>
                <a:ea typeface="Century Gothic"/>
                <a:cs typeface="Century Gothic"/>
                <a:sym typeface="Century Gothic"/>
              </a:defRPr>
            </a:lvl1pPr>
          </a:lstStyle>
          <a:p>
            <a:r>
              <a:rPr lang="nb-NO" i="0"/>
              <a:t>Petra</a:t>
            </a:r>
            <a:endParaRPr lang="nb-NO"/>
          </a:p>
        </p:txBody>
      </p:sp>
      <p:sp>
        <p:nvSpPr>
          <p:cNvPr id="31" name="Kort beskrivelse av strategiske mål og prioriterte kompetansebehov.">
            <a:extLst>
              <a:ext uri="{FF2B5EF4-FFF2-40B4-BE49-F238E27FC236}">
                <a16:creationId xmlns:a16="http://schemas.microsoft.com/office/drawing/2014/main" id="{1DB6894B-EB8C-5E42-2AE6-378B66AAB810}"/>
              </a:ext>
            </a:extLst>
          </p:cNvPr>
          <p:cNvSpPr txBox="1"/>
          <p:nvPr/>
        </p:nvSpPr>
        <p:spPr>
          <a:xfrm>
            <a:off x="3840455" y="3034905"/>
            <a:ext cx="1103822" cy="2872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gn="l" defTabSz="584200">
              <a:defRPr sz="1200" i="1">
                <a:solidFill>
                  <a:srgbClr val="000000"/>
                </a:solidFill>
                <a:latin typeface="Century Gothic"/>
                <a:ea typeface="Century Gothic"/>
                <a:cs typeface="Century Gothic"/>
                <a:sym typeface="Century Gothic"/>
              </a:defRPr>
            </a:lvl1pPr>
          </a:lstStyle>
          <a:p>
            <a:r>
              <a:rPr lang="nb-NO" i="0"/>
              <a:t>Marianne</a:t>
            </a:r>
          </a:p>
        </p:txBody>
      </p:sp>
      <p:sp>
        <p:nvSpPr>
          <p:cNvPr id="32" name="Kort beskrivelse av strategiske mål og prioriterte kompetansebehov.">
            <a:extLst>
              <a:ext uri="{FF2B5EF4-FFF2-40B4-BE49-F238E27FC236}">
                <a16:creationId xmlns:a16="http://schemas.microsoft.com/office/drawing/2014/main" id="{C23CD747-FF51-0A15-037A-989CC7986652}"/>
              </a:ext>
            </a:extLst>
          </p:cNvPr>
          <p:cNvSpPr txBox="1"/>
          <p:nvPr/>
        </p:nvSpPr>
        <p:spPr>
          <a:xfrm>
            <a:off x="7165102" y="3027586"/>
            <a:ext cx="1667261"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ctr">
            <a:spAutoFit/>
          </a:bodyPr>
          <a:lstStyle>
            <a:lvl1pPr algn="l" defTabSz="584200">
              <a:defRPr sz="1200" i="1">
                <a:solidFill>
                  <a:srgbClr val="000000"/>
                </a:solidFill>
                <a:latin typeface="Century Gothic"/>
                <a:ea typeface="Century Gothic"/>
                <a:cs typeface="Century Gothic"/>
                <a:sym typeface="Century Gothic"/>
              </a:defRPr>
            </a:lvl1pPr>
          </a:lstStyle>
          <a:p>
            <a:r>
              <a:rPr lang="nb-NO" i="0"/>
              <a:t>5. januar 2023</a:t>
            </a:r>
            <a:endParaRPr lang="nb-NO"/>
          </a:p>
        </p:txBody>
      </p:sp>
      <p:sp>
        <p:nvSpPr>
          <p:cNvPr id="36" name="Kort beskrivelse av strategiske mål og prioriterte kompetansebehov.">
            <a:extLst>
              <a:ext uri="{FF2B5EF4-FFF2-40B4-BE49-F238E27FC236}">
                <a16:creationId xmlns:a16="http://schemas.microsoft.com/office/drawing/2014/main" id="{3F478B61-B4D5-5790-8F06-9ABB5B35CEE1}"/>
              </a:ext>
            </a:extLst>
          </p:cNvPr>
          <p:cNvSpPr txBox="1"/>
          <p:nvPr/>
        </p:nvSpPr>
        <p:spPr>
          <a:xfrm>
            <a:off x="7740969" y="5850079"/>
            <a:ext cx="1103822" cy="2872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gn="l" defTabSz="584200">
              <a:defRPr sz="1200" i="1">
                <a:solidFill>
                  <a:srgbClr val="000000"/>
                </a:solidFill>
                <a:latin typeface="Century Gothic"/>
                <a:ea typeface="Century Gothic"/>
                <a:cs typeface="Century Gothic"/>
                <a:sym typeface="Century Gothic"/>
              </a:defRPr>
            </a:lvl1pPr>
          </a:lstStyle>
          <a:p>
            <a:r>
              <a:rPr lang="nb-NO" i="0"/>
              <a:t>Hele 2023</a:t>
            </a:r>
          </a:p>
        </p:txBody>
      </p:sp>
      <p:sp>
        <p:nvSpPr>
          <p:cNvPr id="37" name="Kort beskrivelse av strategiske mål og prioriterte kompetansebehov.">
            <a:extLst>
              <a:ext uri="{FF2B5EF4-FFF2-40B4-BE49-F238E27FC236}">
                <a16:creationId xmlns:a16="http://schemas.microsoft.com/office/drawing/2014/main" id="{DB541B10-46FB-C2F7-7845-086ACFDFA7B4}"/>
              </a:ext>
            </a:extLst>
          </p:cNvPr>
          <p:cNvSpPr txBox="1"/>
          <p:nvPr/>
        </p:nvSpPr>
        <p:spPr>
          <a:xfrm>
            <a:off x="9274425" y="5765654"/>
            <a:ext cx="1103822" cy="47192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ctr">
            <a:spAutoFit/>
          </a:bodyPr>
          <a:lstStyle>
            <a:lvl1pPr algn="l" defTabSz="584200">
              <a:defRPr sz="1200" i="1">
                <a:solidFill>
                  <a:srgbClr val="000000"/>
                </a:solidFill>
                <a:latin typeface="Century Gothic"/>
                <a:ea typeface="Century Gothic"/>
                <a:cs typeface="Century Gothic"/>
                <a:sym typeface="Century Gothic"/>
              </a:defRPr>
            </a:lvl1pPr>
          </a:lstStyle>
          <a:p>
            <a:r>
              <a:rPr lang="nb-NO" i="0"/>
              <a:t>Petra og Marianne</a:t>
            </a:r>
            <a:endParaRPr lang="nb-NO"/>
          </a:p>
        </p:txBody>
      </p:sp>
    </p:spTree>
    <p:extLst>
      <p:ext uri="{BB962C8B-B14F-4D97-AF65-F5344CB8AC3E}">
        <p14:creationId xmlns:p14="http://schemas.microsoft.com/office/powerpoint/2010/main" val="194661286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 name="Oval"/>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448" name="STEG 1"/>
          <p:cNvSpPr txBox="1"/>
          <p:nvPr/>
        </p:nvSpPr>
        <p:spPr>
          <a:xfrm>
            <a:off x="11731094" y="691089"/>
            <a:ext cx="59278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4</a:t>
            </a:r>
          </a:p>
        </p:txBody>
      </p:sp>
      <p:sp>
        <p:nvSpPr>
          <p:cNvPr id="449" name="RÅD PÅ VEIEN"/>
          <p:cNvSpPr txBox="1"/>
          <p:nvPr/>
        </p:nvSpPr>
        <p:spPr>
          <a:xfrm>
            <a:off x="476457" y="462679"/>
            <a:ext cx="3308598" cy="7489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GJENNOMFØRING</a:t>
            </a:r>
          </a:p>
          <a:p>
            <a:pPr algn="l" defTabSz="457200">
              <a:defRPr sz="1400" b="1">
                <a:solidFill>
                  <a:srgbClr val="000000"/>
                </a:solidFill>
                <a:latin typeface="Century Gothic"/>
                <a:ea typeface="Century Gothic"/>
                <a:cs typeface="Century Gothic"/>
                <a:sym typeface="Century Gothic"/>
              </a:defRPr>
            </a:pPr>
            <a:r>
              <a:rPr lang="nb-NO"/>
              <a:t>Hvilke </a:t>
            </a:r>
            <a:r>
              <a:rPr err="1"/>
              <a:t>tiltak</a:t>
            </a:r>
            <a:r>
              <a:rPr lang="nb-NO"/>
              <a:t> kan heve vår redaksjon?</a:t>
            </a:r>
            <a:endParaRPr/>
          </a:p>
        </p:txBody>
      </p:sp>
      <p:sp>
        <p:nvSpPr>
          <p:cNvPr id="2" name="Linje">
            <a:extLst>
              <a:ext uri="{FF2B5EF4-FFF2-40B4-BE49-F238E27FC236}">
                <a16:creationId xmlns:a16="http://schemas.microsoft.com/office/drawing/2014/main" id="{175A3BF6-CA7C-4FE7-1ECC-BACF0DAD095F}"/>
              </a:ext>
            </a:extLst>
          </p:cNvPr>
          <p:cNvSpPr/>
          <p:nvPr/>
        </p:nvSpPr>
        <p:spPr>
          <a:xfrm>
            <a:off x="3055882" y="3072786"/>
            <a:ext cx="716659" cy="3"/>
          </a:xfrm>
          <a:prstGeom prst="line">
            <a:avLst/>
          </a:prstGeom>
          <a:ln w="12700">
            <a:solidFill>
              <a:srgbClr val="000000"/>
            </a:solidFill>
            <a:miter lim="400000"/>
          </a:ln>
        </p:spPr>
        <p:txBody>
          <a:bodyPr lIns="45718" tIns="45718" rIns="45718" bIns="45718"/>
          <a:lstStyle/>
          <a:p>
            <a:endParaRPr/>
          </a:p>
        </p:txBody>
      </p:sp>
      <p:sp>
        <p:nvSpPr>
          <p:cNvPr id="3" name="Linje">
            <a:extLst>
              <a:ext uri="{FF2B5EF4-FFF2-40B4-BE49-F238E27FC236}">
                <a16:creationId xmlns:a16="http://schemas.microsoft.com/office/drawing/2014/main" id="{35CADFD6-C7D5-70DB-E068-27325B9F17CF}"/>
              </a:ext>
            </a:extLst>
          </p:cNvPr>
          <p:cNvSpPr/>
          <p:nvPr/>
        </p:nvSpPr>
        <p:spPr>
          <a:xfrm>
            <a:off x="6497829" y="2945814"/>
            <a:ext cx="769666" cy="2"/>
          </a:xfrm>
          <a:prstGeom prst="line">
            <a:avLst/>
          </a:prstGeom>
          <a:ln w="12700">
            <a:solidFill>
              <a:srgbClr val="000000"/>
            </a:solidFill>
            <a:miter lim="400000"/>
          </a:ln>
        </p:spPr>
        <p:txBody>
          <a:bodyPr lIns="45718" tIns="45718" rIns="45718" bIns="45718"/>
          <a:lstStyle/>
          <a:p>
            <a:endParaRPr/>
          </a:p>
        </p:txBody>
      </p:sp>
      <p:sp>
        <p:nvSpPr>
          <p:cNvPr id="4" name="Rektangel">
            <a:extLst>
              <a:ext uri="{FF2B5EF4-FFF2-40B4-BE49-F238E27FC236}">
                <a16:creationId xmlns:a16="http://schemas.microsoft.com/office/drawing/2014/main" id="{96769C9D-EEBE-1EC7-085A-2470A1A65196}"/>
              </a:ext>
            </a:extLst>
          </p:cNvPr>
          <p:cNvSpPr/>
          <p:nvPr/>
        </p:nvSpPr>
        <p:spPr>
          <a:xfrm>
            <a:off x="3258593" y="2749638"/>
            <a:ext cx="3726358" cy="654035"/>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5" name="Gjennomføring">
            <a:extLst>
              <a:ext uri="{FF2B5EF4-FFF2-40B4-BE49-F238E27FC236}">
                <a16:creationId xmlns:a16="http://schemas.microsoft.com/office/drawing/2014/main" id="{2B396C54-5E82-9F22-C14F-6975D9E2BD1E}"/>
              </a:ext>
            </a:extLst>
          </p:cNvPr>
          <p:cNvSpPr txBox="1"/>
          <p:nvPr/>
        </p:nvSpPr>
        <p:spPr>
          <a:xfrm>
            <a:off x="3747363" y="2901337"/>
            <a:ext cx="2704729"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FFFFFF"/>
                </a:solidFill>
                <a:latin typeface="Century Gothic"/>
                <a:ea typeface="Century Gothic"/>
                <a:cs typeface="Century Gothic"/>
                <a:sym typeface="Century Gothic"/>
              </a:defRPr>
            </a:lvl1pPr>
          </a:lstStyle>
          <a:p>
            <a:r>
              <a:t>GJENNOMFØRING - Kurs  og annet </a:t>
            </a:r>
          </a:p>
        </p:txBody>
      </p:sp>
      <p:sp>
        <p:nvSpPr>
          <p:cNvPr id="6" name="Ledelsen/Klubb(er), avdelingsledere…">
            <a:extLst>
              <a:ext uri="{FF2B5EF4-FFF2-40B4-BE49-F238E27FC236}">
                <a16:creationId xmlns:a16="http://schemas.microsoft.com/office/drawing/2014/main" id="{C2847D65-09C8-FDE7-DCAD-D1CB4BC453E8}"/>
              </a:ext>
            </a:extLst>
          </p:cNvPr>
          <p:cNvSpPr txBox="1"/>
          <p:nvPr/>
        </p:nvSpPr>
        <p:spPr>
          <a:xfrm>
            <a:off x="7570764" y="2867930"/>
            <a:ext cx="2805708" cy="482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1200" b="1">
                <a:solidFill>
                  <a:srgbClr val="55220A"/>
                </a:solidFill>
                <a:latin typeface="Century Gothic"/>
                <a:ea typeface="Century Gothic"/>
                <a:cs typeface="Century Gothic"/>
                <a:sym typeface="Century Gothic"/>
              </a:defRPr>
            </a:pPr>
            <a:r>
              <a:rPr lang="nb-NO"/>
              <a:t>Ledelsen/Klubb(er), avdelingsledere</a:t>
            </a:r>
          </a:p>
          <a:p>
            <a:pPr algn="l" defTabSz="457200">
              <a:defRPr sz="1200" b="1">
                <a:solidFill>
                  <a:srgbClr val="55220A"/>
                </a:solidFill>
                <a:latin typeface="Century Gothic"/>
                <a:ea typeface="Century Gothic"/>
                <a:cs typeface="Century Gothic"/>
                <a:sym typeface="Century Gothic"/>
              </a:defRPr>
            </a:pPr>
            <a:r>
              <a:rPr lang="nb-NO"/>
              <a:t>medarbeidere</a:t>
            </a:r>
          </a:p>
        </p:txBody>
      </p:sp>
      <p:sp>
        <p:nvSpPr>
          <p:cNvPr id="7" name="Oval">
            <a:extLst>
              <a:ext uri="{FF2B5EF4-FFF2-40B4-BE49-F238E27FC236}">
                <a16:creationId xmlns:a16="http://schemas.microsoft.com/office/drawing/2014/main" id="{604B3256-7CE2-97BE-DDA4-0456B393FC36}"/>
              </a:ext>
            </a:extLst>
          </p:cNvPr>
          <p:cNvSpPr/>
          <p:nvPr/>
        </p:nvSpPr>
        <p:spPr>
          <a:xfrm>
            <a:off x="1909846" y="2672168"/>
            <a:ext cx="843792" cy="826639"/>
          </a:xfrm>
          <a:prstGeom prst="ellipse">
            <a:avLst/>
          </a:prstGeom>
          <a:solidFill>
            <a:srgbClr val="F3E9E2"/>
          </a:solidFill>
          <a:ln w="12700">
            <a:miter lim="400000"/>
          </a:ln>
        </p:spPr>
        <p:txBody>
          <a:bodyPr lIns="50800" tIns="50800" rIns="50800" bIns="50800" anchor="ctr"/>
          <a:lstStyle/>
          <a:p>
            <a:endParaRPr/>
          </a:p>
        </p:txBody>
      </p:sp>
      <p:sp>
        <p:nvSpPr>
          <p:cNvPr id="8" name="STEG 1">
            <a:extLst>
              <a:ext uri="{FF2B5EF4-FFF2-40B4-BE49-F238E27FC236}">
                <a16:creationId xmlns:a16="http://schemas.microsoft.com/office/drawing/2014/main" id="{81DFB502-7A46-88A8-DB67-E4C4A434A8FC}"/>
              </a:ext>
            </a:extLst>
          </p:cNvPr>
          <p:cNvSpPr txBox="1"/>
          <p:nvPr/>
        </p:nvSpPr>
        <p:spPr>
          <a:xfrm>
            <a:off x="2035350" y="2939437"/>
            <a:ext cx="59278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4</a:t>
            </a:r>
          </a:p>
        </p:txBody>
      </p:sp>
      <p:sp>
        <p:nvSpPr>
          <p:cNvPr id="9" name="Rektangel">
            <a:extLst>
              <a:ext uri="{FF2B5EF4-FFF2-40B4-BE49-F238E27FC236}">
                <a16:creationId xmlns:a16="http://schemas.microsoft.com/office/drawing/2014/main" id="{878F8D4A-BCEA-A1D7-425B-EF464F859417}"/>
              </a:ext>
            </a:extLst>
          </p:cNvPr>
          <p:cNvSpPr/>
          <p:nvPr/>
        </p:nvSpPr>
        <p:spPr>
          <a:xfrm>
            <a:off x="1903792" y="4195403"/>
            <a:ext cx="8668522" cy="3734707"/>
          </a:xfrm>
          <a:custGeom>
            <a:avLst/>
            <a:gdLst>
              <a:gd name="connsiteX0" fmla="*/ 0 w 8668522"/>
              <a:gd name="connsiteY0" fmla="*/ 0 h 3734707"/>
              <a:gd name="connsiteX1" fmla="*/ 840179 w 8668522"/>
              <a:gd name="connsiteY1" fmla="*/ 0 h 3734707"/>
              <a:gd name="connsiteX2" fmla="*/ 1333618 w 8668522"/>
              <a:gd name="connsiteY2" fmla="*/ 0 h 3734707"/>
              <a:gd name="connsiteX3" fmla="*/ 2000428 w 8668522"/>
              <a:gd name="connsiteY3" fmla="*/ 0 h 3734707"/>
              <a:gd name="connsiteX4" fmla="*/ 2753923 w 8668522"/>
              <a:gd name="connsiteY4" fmla="*/ 0 h 3734707"/>
              <a:gd name="connsiteX5" fmla="*/ 3160676 w 8668522"/>
              <a:gd name="connsiteY5" fmla="*/ 0 h 3734707"/>
              <a:gd name="connsiteX6" fmla="*/ 3567430 w 8668522"/>
              <a:gd name="connsiteY6" fmla="*/ 0 h 3734707"/>
              <a:gd name="connsiteX7" fmla="*/ 4407610 w 8668522"/>
              <a:gd name="connsiteY7" fmla="*/ 0 h 3734707"/>
              <a:gd name="connsiteX8" fmla="*/ 5074419 w 8668522"/>
              <a:gd name="connsiteY8" fmla="*/ 0 h 3734707"/>
              <a:gd name="connsiteX9" fmla="*/ 5481172 w 8668522"/>
              <a:gd name="connsiteY9" fmla="*/ 0 h 3734707"/>
              <a:gd name="connsiteX10" fmla="*/ 6147982 w 8668522"/>
              <a:gd name="connsiteY10" fmla="*/ 0 h 3734707"/>
              <a:gd name="connsiteX11" fmla="*/ 6988162 w 8668522"/>
              <a:gd name="connsiteY11" fmla="*/ 0 h 3734707"/>
              <a:gd name="connsiteX12" fmla="*/ 7568286 w 8668522"/>
              <a:gd name="connsiteY12" fmla="*/ 0 h 3734707"/>
              <a:gd name="connsiteX13" fmla="*/ 8668522 w 8668522"/>
              <a:gd name="connsiteY13" fmla="*/ 0 h 3734707"/>
              <a:gd name="connsiteX14" fmla="*/ 8668522 w 8668522"/>
              <a:gd name="connsiteY14" fmla="*/ 746941 h 3734707"/>
              <a:gd name="connsiteX15" fmla="*/ 8668522 w 8668522"/>
              <a:gd name="connsiteY15" fmla="*/ 1568576 h 3734707"/>
              <a:gd name="connsiteX16" fmla="*/ 8668522 w 8668522"/>
              <a:gd name="connsiteY16" fmla="*/ 2315518 h 3734707"/>
              <a:gd name="connsiteX17" fmla="*/ 8668522 w 8668522"/>
              <a:gd name="connsiteY17" fmla="*/ 3734706 h 3734707"/>
              <a:gd name="connsiteX18" fmla="*/ 8088398 w 8668522"/>
              <a:gd name="connsiteY18" fmla="*/ 3734706 h 3734707"/>
              <a:gd name="connsiteX19" fmla="*/ 7594958 w 8668522"/>
              <a:gd name="connsiteY19" fmla="*/ 3734706 h 3734707"/>
              <a:gd name="connsiteX20" fmla="*/ 6754778 w 8668522"/>
              <a:gd name="connsiteY20" fmla="*/ 3734706 h 3734707"/>
              <a:gd name="connsiteX21" fmla="*/ 6087969 w 8668522"/>
              <a:gd name="connsiteY21" fmla="*/ 3734706 h 3734707"/>
              <a:gd name="connsiteX22" fmla="*/ 5681216 w 8668522"/>
              <a:gd name="connsiteY22" fmla="*/ 3734706 h 3734707"/>
              <a:gd name="connsiteX23" fmla="*/ 5014406 w 8668522"/>
              <a:gd name="connsiteY23" fmla="*/ 3734706 h 3734707"/>
              <a:gd name="connsiteX24" fmla="*/ 4434282 w 8668522"/>
              <a:gd name="connsiteY24" fmla="*/ 3734706 h 3734707"/>
              <a:gd name="connsiteX25" fmla="*/ 3854157 w 8668522"/>
              <a:gd name="connsiteY25" fmla="*/ 3734706 h 3734707"/>
              <a:gd name="connsiteX26" fmla="*/ 3274034 w 8668522"/>
              <a:gd name="connsiteY26" fmla="*/ 3734706 h 3734707"/>
              <a:gd name="connsiteX27" fmla="*/ 2693910 w 8668522"/>
              <a:gd name="connsiteY27" fmla="*/ 3734706 h 3734707"/>
              <a:gd name="connsiteX28" fmla="*/ 1940415 w 8668522"/>
              <a:gd name="connsiteY28" fmla="*/ 3734706 h 3734707"/>
              <a:gd name="connsiteX29" fmla="*/ 1273605 w 8668522"/>
              <a:gd name="connsiteY29" fmla="*/ 3734706 h 3734707"/>
              <a:gd name="connsiteX30" fmla="*/ 866851 w 8668522"/>
              <a:gd name="connsiteY30" fmla="*/ 3734706 h 3734707"/>
              <a:gd name="connsiteX31" fmla="*/ 0 w 8668522"/>
              <a:gd name="connsiteY31" fmla="*/ 3734706 h 3734707"/>
              <a:gd name="connsiteX32" fmla="*/ 0 w 8668522"/>
              <a:gd name="connsiteY32" fmla="*/ 2950419 h 3734707"/>
              <a:gd name="connsiteX33" fmla="*/ 0 w 8668522"/>
              <a:gd name="connsiteY33" fmla="*/ 2128782 h 3734707"/>
              <a:gd name="connsiteX34" fmla="*/ 0 w 8668522"/>
              <a:gd name="connsiteY34" fmla="*/ 1493883 h 3734707"/>
              <a:gd name="connsiteX35" fmla="*/ 0 w 8668522"/>
              <a:gd name="connsiteY35" fmla="*/ 858982 h 3734707"/>
              <a:gd name="connsiteX36" fmla="*/ 0 w 8668522"/>
              <a:gd name="connsiteY36" fmla="*/ 0 h 3734707"/>
              <a:gd name="connsiteX0" fmla="*/ 0 w 8668522"/>
              <a:gd name="connsiteY0" fmla="*/ 0 h 3734707"/>
              <a:gd name="connsiteX1" fmla="*/ 580123 w 8668522"/>
              <a:gd name="connsiteY1" fmla="*/ 0 h 3734707"/>
              <a:gd name="connsiteX2" fmla="*/ 986877 w 8668522"/>
              <a:gd name="connsiteY2" fmla="*/ 0 h 3734707"/>
              <a:gd name="connsiteX3" fmla="*/ 1827057 w 8668522"/>
              <a:gd name="connsiteY3" fmla="*/ 0 h 3734707"/>
              <a:gd name="connsiteX4" fmla="*/ 2407182 w 8668522"/>
              <a:gd name="connsiteY4" fmla="*/ 0 h 3734707"/>
              <a:gd name="connsiteX5" fmla="*/ 2987305 w 8668522"/>
              <a:gd name="connsiteY5" fmla="*/ 0 h 3734707"/>
              <a:gd name="connsiteX6" fmla="*/ 3827485 w 8668522"/>
              <a:gd name="connsiteY6" fmla="*/ 0 h 3734707"/>
              <a:gd name="connsiteX7" fmla="*/ 4320924 w 8668522"/>
              <a:gd name="connsiteY7" fmla="*/ 0 h 3734707"/>
              <a:gd name="connsiteX8" fmla="*/ 5161104 w 8668522"/>
              <a:gd name="connsiteY8" fmla="*/ 0 h 3734707"/>
              <a:gd name="connsiteX9" fmla="*/ 6001284 w 8668522"/>
              <a:gd name="connsiteY9" fmla="*/ 0 h 3734707"/>
              <a:gd name="connsiteX10" fmla="*/ 6668093 w 8668522"/>
              <a:gd name="connsiteY10" fmla="*/ 0 h 3734707"/>
              <a:gd name="connsiteX11" fmla="*/ 7508273 w 8668522"/>
              <a:gd name="connsiteY11" fmla="*/ 0 h 3734707"/>
              <a:gd name="connsiteX12" fmla="*/ 8088398 w 8668522"/>
              <a:gd name="connsiteY12" fmla="*/ 0 h 3734707"/>
              <a:gd name="connsiteX13" fmla="*/ 8668522 w 8668522"/>
              <a:gd name="connsiteY13" fmla="*/ 0 h 3734707"/>
              <a:gd name="connsiteX14" fmla="*/ 8668522 w 8668522"/>
              <a:gd name="connsiteY14" fmla="*/ 784287 h 3734707"/>
              <a:gd name="connsiteX15" fmla="*/ 8668522 w 8668522"/>
              <a:gd name="connsiteY15" fmla="*/ 1531229 h 3734707"/>
              <a:gd name="connsiteX16" fmla="*/ 8668522 w 8668522"/>
              <a:gd name="connsiteY16" fmla="*/ 2278171 h 3734707"/>
              <a:gd name="connsiteX17" fmla="*/ 8668522 w 8668522"/>
              <a:gd name="connsiteY17" fmla="*/ 3062460 h 3734707"/>
              <a:gd name="connsiteX18" fmla="*/ 8668522 w 8668522"/>
              <a:gd name="connsiteY18" fmla="*/ 3734706 h 3734707"/>
              <a:gd name="connsiteX19" fmla="*/ 7915027 w 8668522"/>
              <a:gd name="connsiteY19" fmla="*/ 3734706 h 3734707"/>
              <a:gd name="connsiteX20" fmla="*/ 7421588 w 8668522"/>
              <a:gd name="connsiteY20" fmla="*/ 3734706 h 3734707"/>
              <a:gd name="connsiteX21" fmla="*/ 6581408 w 8668522"/>
              <a:gd name="connsiteY21" fmla="*/ 3734706 h 3734707"/>
              <a:gd name="connsiteX22" fmla="*/ 5914598 w 8668522"/>
              <a:gd name="connsiteY22" fmla="*/ 3734706 h 3734707"/>
              <a:gd name="connsiteX23" fmla="*/ 5421160 w 8668522"/>
              <a:gd name="connsiteY23" fmla="*/ 3734706 h 3734707"/>
              <a:gd name="connsiteX24" fmla="*/ 4754351 w 8668522"/>
              <a:gd name="connsiteY24" fmla="*/ 3734706 h 3734707"/>
              <a:gd name="connsiteX25" fmla="*/ 4347597 w 8668522"/>
              <a:gd name="connsiteY25" fmla="*/ 3734706 h 3734707"/>
              <a:gd name="connsiteX26" fmla="*/ 3940843 w 8668522"/>
              <a:gd name="connsiteY26" fmla="*/ 3734706 h 3734707"/>
              <a:gd name="connsiteX27" fmla="*/ 3274034 w 8668522"/>
              <a:gd name="connsiteY27" fmla="*/ 3734706 h 3734707"/>
              <a:gd name="connsiteX28" fmla="*/ 2780595 w 8668522"/>
              <a:gd name="connsiteY28" fmla="*/ 3734706 h 3734707"/>
              <a:gd name="connsiteX29" fmla="*/ 2027100 w 8668522"/>
              <a:gd name="connsiteY29" fmla="*/ 3734706 h 3734707"/>
              <a:gd name="connsiteX30" fmla="*/ 1533661 w 8668522"/>
              <a:gd name="connsiteY30" fmla="*/ 3734706 h 3734707"/>
              <a:gd name="connsiteX31" fmla="*/ 780166 w 8668522"/>
              <a:gd name="connsiteY31" fmla="*/ 3734706 h 3734707"/>
              <a:gd name="connsiteX32" fmla="*/ 0 w 8668522"/>
              <a:gd name="connsiteY32" fmla="*/ 3734706 h 3734707"/>
              <a:gd name="connsiteX33" fmla="*/ 0 w 8668522"/>
              <a:gd name="connsiteY33" fmla="*/ 2950419 h 3734707"/>
              <a:gd name="connsiteX34" fmla="*/ 0 w 8668522"/>
              <a:gd name="connsiteY34" fmla="*/ 2166130 h 3734707"/>
              <a:gd name="connsiteX35" fmla="*/ 0 w 8668522"/>
              <a:gd name="connsiteY35" fmla="*/ 1344494 h 3734707"/>
              <a:gd name="connsiteX36" fmla="*/ 0 w 8668522"/>
              <a:gd name="connsiteY36" fmla="*/ 0 h 3734707"/>
              <a:gd name="connsiteX0" fmla="*/ 0 w 8668522"/>
              <a:gd name="connsiteY0" fmla="*/ 0 h 3734707"/>
              <a:gd name="connsiteX1" fmla="*/ 840179 w 8668522"/>
              <a:gd name="connsiteY1" fmla="*/ 0 h 3734707"/>
              <a:gd name="connsiteX2" fmla="*/ 1333618 w 8668522"/>
              <a:gd name="connsiteY2" fmla="*/ 0 h 3734707"/>
              <a:gd name="connsiteX3" fmla="*/ 2000428 w 8668522"/>
              <a:gd name="connsiteY3" fmla="*/ 0 h 3734707"/>
              <a:gd name="connsiteX4" fmla="*/ 2753923 w 8668522"/>
              <a:gd name="connsiteY4" fmla="*/ 0 h 3734707"/>
              <a:gd name="connsiteX5" fmla="*/ 3160676 w 8668522"/>
              <a:gd name="connsiteY5" fmla="*/ 0 h 3734707"/>
              <a:gd name="connsiteX6" fmla="*/ 3567430 w 8668522"/>
              <a:gd name="connsiteY6" fmla="*/ 0 h 3734707"/>
              <a:gd name="connsiteX7" fmla="*/ 4407610 w 8668522"/>
              <a:gd name="connsiteY7" fmla="*/ 0 h 3734707"/>
              <a:gd name="connsiteX8" fmla="*/ 5074419 w 8668522"/>
              <a:gd name="connsiteY8" fmla="*/ 0 h 3734707"/>
              <a:gd name="connsiteX9" fmla="*/ 5481172 w 8668522"/>
              <a:gd name="connsiteY9" fmla="*/ 0 h 3734707"/>
              <a:gd name="connsiteX10" fmla="*/ 6147982 w 8668522"/>
              <a:gd name="connsiteY10" fmla="*/ 0 h 3734707"/>
              <a:gd name="connsiteX11" fmla="*/ 6988162 w 8668522"/>
              <a:gd name="connsiteY11" fmla="*/ 0 h 3734707"/>
              <a:gd name="connsiteX12" fmla="*/ 7568286 w 8668522"/>
              <a:gd name="connsiteY12" fmla="*/ 0 h 3734707"/>
              <a:gd name="connsiteX13" fmla="*/ 8668522 w 8668522"/>
              <a:gd name="connsiteY13" fmla="*/ 0 h 3734707"/>
              <a:gd name="connsiteX14" fmla="*/ 8668522 w 8668522"/>
              <a:gd name="connsiteY14" fmla="*/ 746941 h 3734707"/>
              <a:gd name="connsiteX15" fmla="*/ 8668522 w 8668522"/>
              <a:gd name="connsiteY15" fmla="*/ 1568576 h 3734707"/>
              <a:gd name="connsiteX16" fmla="*/ 8668522 w 8668522"/>
              <a:gd name="connsiteY16" fmla="*/ 2315518 h 3734707"/>
              <a:gd name="connsiteX17" fmla="*/ 8668522 w 8668522"/>
              <a:gd name="connsiteY17" fmla="*/ 3734706 h 3734707"/>
              <a:gd name="connsiteX18" fmla="*/ 8088398 w 8668522"/>
              <a:gd name="connsiteY18" fmla="*/ 3734706 h 3734707"/>
              <a:gd name="connsiteX19" fmla="*/ 7594958 w 8668522"/>
              <a:gd name="connsiteY19" fmla="*/ 3734706 h 3734707"/>
              <a:gd name="connsiteX20" fmla="*/ 6754778 w 8668522"/>
              <a:gd name="connsiteY20" fmla="*/ 3734706 h 3734707"/>
              <a:gd name="connsiteX21" fmla="*/ 6087969 w 8668522"/>
              <a:gd name="connsiteY21" fmla="*/ 3734706 h 3734707"/>
              <a:gd name="connsiteX22" fmla="*/ 5681216 w 8668522"/>
              <a:gd name="connsiteY22" fmla="*/ 3734706 h 3734707"/>
              <a:gd name="connsiteX23" fmla="*/ 5014406 w 8668522"/>
              <a:gd name="connsiteY23" fmla="*/ 3734706 h 3734707"/>
              <a:gd name="connsiteX24" fmla="*/ 4434282 w 8668522"/>
              <a:gd name="connsiteY24" fmla="*/ 3734706 h 3734707"/>
              <a:gd name="connsiteX25" fmla="*/ 3854157 w 8668522"/>
              <a:gd name="connsiteY25" fmla="*/ 3734706 h 3734707"/>
              <a:gd name="connsiteX26" fmla="*/ 3274034 w 8668522"/>
              <a:gd name="connsiteY26" fmla="*/ 3734706 h 3734707"/>
              <a:gd name="connsiteX27" fmla="*/ 2693910 w 8668522"/>
              <a:gd name="connsiteY27" fmla="*/ 3734706 h 3734707"/>
              <a:gd name="connsiteX28" fmla="*/ 1940415 w 8668522"/>
              <a:gd name="connsiteY28" fmla="*/ 3734706 h 3734707"/>
              <a:gd name="connsiteX29" fmla="*/ 1273605 w 8668522"/>
              <a:gd name="connsiteY29" fmla="*/ 3734706 h 3734707"/>
              <a:gd name="connsiteX30" fmla="*/ 866851 w 8668522"/>
              <a:gd name="connsiteY30" fmla="*/ 3734706 h 3734707"/>
              <a:gd name="connsiteX31" fmla="*/ 0 w 8668522"/>
              <a:gd name="connsiteY31" fmla="*/ 3734706 h 3734707"/>
              <a:gd name="connsiteX32" fmla="*/ 0 w 8668522"/>
              <a:gd name="connsiteY32" fmla="*/ 2950419 h 3734707"/>
              <a:gd name="connsiteX33" fmla="*/ 0 w 8668522"/>
              <a:gd name="connsiteY33" fmla="*/ 2128782 h 3734707"/>
              <a:gd name="connsiteX34" fmla="*/ 0 w 8668522"/>
              <a:gd name="connsiteY34" fmla="*/ 1493883 h 3734707"/>
              <a:gd name="connsiteX35" fmla="*/ 0 w 8668522"/>
              <a:gd name="connsiteY35" fmla="*/ 858982 h 3734707"/>
              <a:gd name="connsiteX36" fmla="*/ 0 w 8668522"/>
              <a:gd name="connsiteY36" fmla="*/ 0 h 3734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8668522" h="3734707" fill="none" extrusionOk="0">
                <a:moveTo>
                  <a:pt x="0" y="0"/>
                </a:moveTo>
                <a:cubicBezTo>
                  <a:pt x="336177" y="-14074"/>
                  <a:pt x="596377" y="-68381"/>
                  <a:pt x="840179" y="0"/>
                </a:cubicBezTo>
                <a:cubicBezTo>
                  <a:pt x="1134065" y="19803"/>
                  <a:pt x="1144754" y="11301"/>
                  <a:pt x="1333618" y="0"/>
                </a:cubicBezTo>
                <a:cubicBezTo>
                  <a:pt x="1470882" y="10298"/>
                  <a:pt x="1685213" y="-72932"/>
                  <a:pt x="2000428" y="0"/>
                </a:cubicBezTo>
                <a:cubicBezTo>
                  <a:pt x="2315791" y="-1953"/>
                  <a:pt x="2427695" y="-8990"/>
                  <a:pt x="2753923" y="0"/>
                </a:cubicBezTo>
                <a:cubicBezTo>
                  <a:pt x="3076999" y="-8102"/>
                  <a:pt x="3059456" y="-15844"/>
                  <a:pt x="3160676" y="0"/>
                </a:cubicBezTo>
                <a:cubicBezTo>
                  <a:pt x="3279542" y="419"/>
                  <a:pt x="3503752" y="2154"/>
                  <a:pt x="3567430" y="0"/>
                </a:cubicBezTo>
                <a:cubicBezTo>
                  <a:pt x="3681396" y="-122507"/>
                  <a:pt x="4114492" y="-9606"/>
                  <a:pt x="4407610" y="0"/>
                </a:cubicBezTo>
                <a:cubicBezTo>
                  <a:pt x="4698316" y="28181"/>
                  <a:pt x="4887143" y="2298"/>
                  <a:pt x="5074419" y="0"/>
                </a:cubicBezTo>
                <a:cubicBezTo>
                  <a:pt x="5245950" y="-22630"/>
                  <a:pt x="5274756" y="-17663"/>
                  <a:pt x="5481172" y="0"/>
                </a:cubicBezTo>
                <a:cubicBezTo>
                  <a:pt x="5630322" y="36746"/>
                  <a:pt x="5991075" y="-74971"/>
                  <a:pt x="6147982" y="0"/>
                </a:cubicBezTo>
                <a:cubicBezTo>
                  <a:pt x="6248306" y="36316"/>
                  <a:pt x="6690200" y="95379"/>
                  <a:pt x="6988162" y="0"/>
                </a:cubicBezTo>
                <a:cubicBezTo>
                  <a:pt x="7272631" y="-2456"/>
                  <a:pt x="7440695" y="-24844"/>
                  <a:pt x="7568286" y="0"/>
                </a:cubicBezTo>
                <a:cubicBezTo>
                  <a:pt x="7666386" y="21799"/>
                  <a:pt x="8115101" y="33299"/>
                  <a:pt x="8668522" y="0"/>
                </a:cubicBezTo>
                <a:cubicBezTo>
                  <a:pt x="8618584" y="191550"/>
                  <a:pt x="8680529" y="359200"/>
                  <a:pt x="8668522" y="746941"/>
                </a:cubicBezTo>
                <a:cubicBezTo>
                  <a:pt x="8629011" y="1138411"/>
                  <a:pt x="8653297" y="1355751"/>
                  <a:pt x="8668522" y="1568576"/>
                </a:cubicBezTo>
                <a:cubicBezTo>
                  <a:pt x="8608910" y="1858508"/>
                  <a:pt x="8679916" y="2083781"/>
                  <a:pt x="8668522" y="2315518"/>
                </a:cubicBezTo>
                <a:cubicBezTo>
                  <a:pt x="8506697" y="2560018"/>
                  <a:pt x="8607209" y="2959443"/>
                  <a:pt x="8668522" y="3734706"/>
                </a:cubicBezTo>
                <a:cubicBezTo>
                  <a:pt x="8553778" y="3654845"/>
                  <a:pt x="8340897" y="3689878"/>
                  <a:pt x="8088398" y="3734706"/>
                </a:cubicBezTo>
                <a:cubicBezTo>
                  <a:pt x="7864445" y="3752633"/>
                  <a:pt x="7823735" y="3725194"/>
                  <a:pt x="7594958" y="3734706"/>
                </a:cubicBezTo>
                <a:cubicBezTo>
                  <a:pt x="7387196" y="3765869"/>
                  <a:pt x="6956834" y="3695422"/>
                  <a:pt x="6754778" y="3734706"/>
                </a:cubicBezTo>
                <a:cubicBezTo>
                  <a:pt x="6621842" y="3748668"/>
                  <a:pt x="6280933" y="3683306"/>
                  <a:pt x="6087969" y="3734706"/>
                </a:cubicBezTo>
                <a:cubicBezTo>
                  <a:pt x="5874324" y="3713138"/>
                  <a:pt x="5821526" y="3749030"/>
                  <a:pt x="5681216" y="3734706"/>
                </a:cubicBezTo>
                <a:cubicBezTo>
                  <a:pt x="5538878" y="3783693"/>
                  <a:pt x="5222193" y="3709786"/>
                  <a:pt x="5014406" y="3734706"/>
                </a:cubicBezTo>
                <a:cubicBezTo>
                  <a:pt x="4839594" y="3724494"/>
                  <a:pt x="4641652" y="3737452"/>
                  <a:pt x="4434282" y="3734706"/>
                </a:cubicBezTo>
                <a:cubicBezTo>
                  <a:pt x="4289973" y="3720284"/>
                  <a:pt x="4131398" y="3712247"/>
                  <a:pt x="3854157" y="3734706"/>
                </a:cubicBezTo>
                <a:cubicBezTo>
                  <a:pt x="3674861" y="3741597"/>
                  <a:pt x="3483293" y="3768604"/>
                  <a:pt x="3274034" y="3734706"/>
                </a:cubicBezTo>
                <a:cubicBezTo>
                  <a:pt x="3030261" y="3751226"/>
                  <a:pt x="2866529" y="3727641"/>
                  <a:pt x="2693910" y="3734706"/>
                </a:cubicBezTo>
                <a:cubicBezTo>
                  <a:pt x="2557849" y="3670544"/>
                  <a:pt x="2303583" y="3717674"/>
                  <a:pt x="1940415" y="3734706"/>
                </a:cubicBezTo>
                <a:cubicBezTo>
                  <a:pt x="1666144" y="3762547"/>
                  <a:pt x="1520054" y="3766196"/>
                  <a:pt x="1273605" y="3734706"/>
                </a:cubicBezTo>
                <a:cubicBezTo>
                  <a:pt x="1105884" y="3687503"/>
                  <a:pt x="1016057" y="3708275"/>
                  <a:pt x="866851" y="3734706"/>
                </a:cubicBezTo>
                <a:cubicBezTo>
                  <a:pt x="823371" y="3782250"/>
                  <a:pt x="488840" y="3696147"/>
                  <a:pt x="0" y="3734706"/>
                </a:cubicBezTo>
                <a:cubicBezTo>
                  <a:pt x="77171" y="3407288"/>
                  <a:pt x="29446" y="3190700"/>
                  <a:pt x="0" y="2950419"/>
                </a:cubicBezTo>
                <a:cubicBezTo>
                  <a:pt x="-53180" y="2595665"/>
                  <a:pt x="167" y="2384844"/>
                  <a:pt x="0" y="2128782"/>
                </a:cubicBezTo>
                <a:cubicBezTo>
                  <a:pt x="-29666" y="1927171"/>
                  <a:pt x="22089" y="1749704"/>
                  <a:pt x="0" y="1493883"/>
                </a:cubicBezTo>
                <a:cubicBezTo>
                  <a:pt x="-42701" y="1190946"/>
                  <a:pt x="-2933" y="1148843"/>
                  <a:pt x="0" y="858982"/>
                </a:cubicBezTo>
                <a:cubicBezTo>
                  <a:pt x="58698" y="626696"/>
                  <a:pt x="70513" y="191458"/>
                  <a:pt x="0" y="0"/>
                </a:cubicBezTo>
                <a:close/>
              </a:path>
              <a:path w="8668522" h="3734707" stroke="0" extrusionOk="0">
                <a:moveTo>
                  <a:pt x="0" y="0"/>
                </a:moveTo>
                <a:cubicBezTo>
                  <a:pt x="235491" y="25128"/>
                  <a:pt x="459878" y="4590"/>
                  <a:pt x="580123" y="0"/>
                </a:cubicBezTo>
                <a:cubicBezTo>
                  <a:pt x="723160" y="39857"/>
                  <a:pt x="843725" y="-25937"/>
                  <a:pt x="986877" y="0"/>
                </a:cubicBezTo>
                <a:cubicBezTo>
                  <a:pt x="1102715" y="-4476"/>
                  <a:pt x="1379666" y="-75696"/>
                  <a:pt x="1827057" y="0"/>
                </a:cubicBezTo>
                <a:cubicBezTo>
                  <a:pt x="2226914" y="36978"/>
                  <a:pt x="2173518" y="-14326"/>
                  <a:pt x="2407182" y="0"/>
                </a:cubicBezTo>
                <a:cubicBezTo>
                  <a:pt x="2656651" y="18875"/>
                  <a:pt x="2708818" y="-20689"/>
                  <a:pt x="2987305" y="0"/>
                </a:cubicBezTo>
                <a:cubicBezTo>
                  <a:pt x="3339139" y="20246"/>
                  <a:pt x="3516946" y="50796"/>
                  <a:pt x="3827485" y="0"/>
                </a:cubicBezTo>
                <a:cubicBezTo>
                  <a:pt x="4076061" y="-11248"/>
                  <a:pt x="4145722" y="911"/>
                  <a:pt x="4320924" y="0"/>
                </a:cubicBezTo>
                <a:cubicBezTo>
                  <a:pt x="4560673" y="-20060"/>
                  <a:pt x="4733687" y="-100020"/>
                  <a:pt x="5161104" y="0"/>
                </a:cubicBezTo>
                <a:cubicBezTo>
                  <a:pt x="5522779" y="51243"/>
                  <a:pt x="5660429" y="58127"/>
                  <a:pt x="6001284" y="0"/>
                </a:cubicBezTo>
                <a:cubicBezTo>
                  <a:pt x="6334119" y="-24483"/>
                  <a:pt x="6431311" y="-16387"/>
                  <a:pt x="6668093" y="0"/>
                </a:cubicBezTo>
                <a:cubicBezTo>
                  <a:pt x="6847783" y="44027"/>
                  <a:pt x="7286981" y="56005"/>
                  <a:pt x="7508273" y="0"/>
                </a:cubicBezTo>
                <a:cubicBezTo>
                  <a:pt x="7684787" y="-80"/>
                  <a:pt x="7828303" y="6621"/>
                  <a:pt x="8088398" y="0"/>
                </a:cubicBezTo>
                <a:cubicBezTo>
                  <a:pt x="8310920" y="-26562"/>
                  <a:pt x="8437101" y="-60431"/>
                  <a:pt x="8668522" y="0"/>
                </a:cubicBezTo>
                <a:cubicBezTo>
                  <a:pt x="8656944" y="312120"/>
                  <a:pt x="8679169" y="596471"/>
                  <a:pt x="8668522" y="784287"/>
                </a:cubicBezTo>
                <a:cubicBezTo>
                  <a:pt x="8738063" y="1012788"/>
                  <a:pt x="8692359" y="1229560"/>
                  <a:pt x="8668522" y="1531229"/>
                </a:cubicBezTo>
                <a:cubicBezTo>
                  <a:pt x="8652575" y="1876456"/>
                  <a:pt x="8697239" y="1894858"/>
                  <a:pt x="8668522" y="2278171"/>
                </a:cubicBezTo>
                <a:cubicBezTo>
                  <a:pt x="8608568" y="2661852"/>
                  <a:pt x="8678985" y="2850307"/>
                  <a:pt x="8668522" y="3062460"/>
                </a:cubicBezTo>
                <a:cubicBezTo>
                  <a:pt x="8707296" y="3295861"/>
                  <a:pt x="8702022" y="3547371"/>
                  <a:pt x="8668522" y="3734706"/>
                </a:cubicBezTo>
                <a:cubicBezTo>
                  <a:pt x="8333057" y="3796391"/>
                  <a:pt x="8234679" y="3714399"/>
                  <a:pt x="7915027" y="3734706"/>
                </a:cubicBezTo>
                <a:cubicBezTo>
                  <a:pt x="7650966" y="3773065"/>
                  <a:pt x="7584492" y="3704470"/>
                  <a:pt x="7421588" y="3734706"/>
                </a:cubicBezTo>
                <a:cubicBezTo>
                  <a:pt x="7384766" y="3746455"/>
                  <a:pt x="6898338" y="3621098"/>
                  <a:pt x="6581408" y="3734706"/>
                </a:cubicBezTo>
                <a:cubicBezTo>
                  <a:pt x="6333853" y="3752161"/>
                  <a:pt x="6152237" y="3795866"/>
                  <a:pt x="5914598" y="3734706"/>
                </a:cubicBezTo>
                <a:cubicBezTo>
                  <a:pt x="5698920" y="3719218"/>
                  <a:pt x="5634688" y="3737301"/>
                  <a:pt x="5421160" y="3734706"/>
                </a:cubicBezTo>
                <a:cubicBezTo>
                  <a:pt x="5210887" y="3681646"/>
                  <a:pt x="4905028" y="3710228"/>
                  <a:pt x="4754351" y="3734706"/>
                </a:cubicBezTo>
                <a:cubicBezTo>
                  <a:pt x="4600935" y="3717941"/>
                  <a:pt x="4505658" y="3726162"/>
                  <a:pt x="4347597" y="3734706"/>
                </a:cubicBezTo>
                <a:cubicBezTo>
                  <a:pt x="4144043" y="3723174"/>
                  <a:pt x="4018580" y="3731027"/>
                  <a:pt x="3940843" y="3734706"/>
                </a:cubicBezTo>
                <a:cubicBezTo>
                  <a:pt x="3800609" y="3654304"/>
                  <a:pt x="3521792" y="3781005"/>
                  <a:pt x="3274034" y="3734706"/>
                </a:cubicBezTo>
                <a:cubicBezTo>
                  <a:pt x="2998076" y="3757467"/>
                  <a:pt x="3002751" y="3743273"/>
                  <a:pt x="2780595" y="3734706"/>
                </a:cubicBezTo>
                <a:cubicBezTo>
                  <a:pt x="2514659" y="3741895"/>
                  <a:pt x="2310221" y="3678538"/>
                  <a:pt x="2027100" y="3734706"/>
                </a:cubicBezTo>
                <a:cubicBezTo>
                  <a:pt x="1720139" y="3767354"/>
                  <a:pt x="1632106" y="3743529"/>
                  <a:pt x="1533661" y="3734706"/>
                </a:cubicBezTo>
                <a:cubicBezTo>
                  <a:pt x="1426141" y="3714272"/>
                  <a:pt x="1047645" y="3692710"/>
                  <a:pt x="780166" y="3734706"/>
                </a:cubicBezTo>
                <a:cubicBezTo>
                  <a:pt x="511717" y="3764220"/>
                  <a:pt x="272561" y="3769278"/>
                  <a:pt x="0" y="3734706"/>
                </a:cubicBezTo>
                <a:cubicBezTo>
                  <a:pt x="-29483" y="3591251"/>
                  <a:pt x="70374" y="3156742"/>
                  <a:pt x="0" y="2950419"/>
                </a:cubicBezTo>
                <a:cubicBezTo>
                  <a:pt x="-80696" y="2700233"/>
                  <a:pt x="-46357" y="2323207"/>
                  <a:pt x="0" y="2166130"/>
                </a:cubicBezTo>
                <a:cubicBezTo>
                  <a:pt x="91949" y="1969580"/>
                  <a:pt x="-51650" y="1709617"/>
                  <a:pt x="0" y="1344494"/>
                </a:cubicBezTo>
                <a:cubicBezTo>
                  <a:pt x="66701" y="911184"/>
                  <a:pt x="129058" y="690185"/>
                  <a:pt x="0" y="0"/>
                </a:cubicBezTo>
                <a:close/>
              </a:path>
              <a:path w="8668522" h="3734707" fill="none" stroke="0" extrusionOk="0">
                <a:moveTo>
                  <a:pt x="0" y="0"/>
                </a:moveTo>
                <a:cubicBezTo>
                  <a:pt x="388351" y="14909"/>
                  <a:pt x="487496" y="-28781"/>
                  <a:pt x="840179" y="0"/>
                </a:cubicBezTo>
                <a:cubicBezTo>
                  <a:pt x="1132802" y="17757"/>
                  <a:pt x="1139384" y="10694"/>
                  <a:pt x="1333618" y="0"/>
                </a:cubicBezTo>
                <a:cubicBezTo>
                  <a:pt x="1497270" y="16737"/>
                  <a:pt x="1719519" y="-19455"/>
                  <a:pt x="2000428" y="0"/>
                </a:cubicBezTo>
                <a:cubicBezTo>
                  <a:pt x="2308426" y="22560"/>
                  <a:pt x="2421539" y="7853"/>
                  <a:pt x="2753923" y="0"/>
                </a:cubicBezTo>
                <a:cubicBezTo>
                  <a:pt x="3092478" y="-7150"/>
                  <a:pt x="3062498" y="-16607"/>
                  <a:pt x="3160676" y="0"/>
                </a:cubicBezTo>
                <a:cubicBezTo>
                  <a:pt x="3255655" y="-2081"/>
                  <a:pt x="3468109" y="11509"/>
                  <a:pt x="3567430" y="0"/>
                </a:cubicBezTo>
                <a:cubicBezTo>
                  <a:pt x="3642655" y="-127611"/>
                  <a:pt x="4065156" y="68429"/>
                  <a:pt x="4407610" y="0"/>
                </a:cubicBezTo>
                <a:cubicBezTo>
                  <a:pt x="4707170" y="-159"/>
                  <a:pt x="4943000" y="42925"/>
                  <a:pt x="5074419" y="0"/>
                </a:cubicBezTo>
                <a:cubicBezTo>
                  <a:pt x="5220568" y="-26405"/>
                  <a:pt x="5294002" y="-23905"/>
                  <a:pt x="5481172" y="0"/>
                </a:cubicBezTo>
                <a:cubicBezTo>
                  <a:pt x="5710514" y="42658"/>
                  <a:pt x="5975981" y="12497"/>
                  <a:pt x="6147982" y="0"/>
                </a:cubicBezTo>
                <a:cubicBezTo>
                  <a:pt x="6360667" y="7520"/>
                  <a:pt x="6766707" y="14257"/>
                  <a:pt x="6988162" y="0"/>
                </a:cubicBezTo>
                <a:cubicBezTo>
                  <a:pt x="7290517" y="-12044"/>
                  <a:pt x="7404465" y="-76150"/>
                  <a:pt x="7568286" y="0"/>
                </a:cubicBezTo>
                <a:cubicBezTo>
                  <a:pt x="7795487" y="82539"/>
                  <a:pt x="8188107" y="-7169"/>
                  <a:pt x="8668522" y="0"/>
                </a:cubicBezTo>
                <a:cubicBezTo>
                  <a:pt x="8673533" y="215647"/>
                  <a:pt x="8658876" y="356149"/>
                  <a:pt x="8668522" y="746941"/>
                </a:cubicBezTo>
                <a:cubicBezTo>
                  <a:pt x="8662816" y="1082751"/>
                  <a:pt x="8675141" y="1322386"/>
                  <a:pt x="8668522" y="1568576"/>
                </a:cubicBezTo>
                <a:cubicBezTo>
                  <a:pt x="8664720" y="1872656"/>
                  <a:pt x="8726611" y="2056459"/>
                  <a:pt x="8668522" y="2315518"/>
                </a:cubicBezTo>
                <a:cubicBezTo>
                  <a:pt x="8689930" y="2672951"/>
                  <a:pt x="8632548" y="3250590"/>
                  <a:pt x="8668522" y="3734706"/>
                </a:cubicBezTo>
                <a:cubicBezTo>
                  <a:pt x="8476667" y="3775946"/>
                  <a:pt x="8298627" y="3722435"/>
                  <a:pt x="8088398" y="3734706"/>
                </a:cubicBezTo>
                <a:cubicBezTo>
                  <a:pt x="7860827" y="3749841"/>
                  <a:pt x="7793371" y="3743525"/>
                  <a:pt x="7594958" y="3734706"/>
                </a:cubicBezTo>
                <a:cubicBezTo>
                  <a:pt x="7419239" y="3721467"/>
                  <a:pt x="6914835" y="3711923"/>
                  <a:pt x="6754778" y="3734706"/>
                </a:cubicBezTo>
                <a:cubicBezTo>
                  <a:pt x="6616120" y="3761417"/>
                  <a:pt x="6237731" y="3803140"/>
                  <a:pt x="6087969" y="3734706"/>
                </a:cubicBezTo>
                <a:cubicBezTo>
                  <a:pt x="5880926" y="3719357"/>
                  <a:pt x="5806181" y="3726265"/>
                  <a:pt x="5681216" y="3734706"/>
                </a:cubicBezTo>
                <a:cubicBezTo>
                  <a:pt x="5600573" y="3719008"/>
                  <a:pt x="5223850" y="3716520"/>
                  <a:pt x="5014406" y="3734706"/>
                </a:cubicBezTo>
                <a:cubicBezTo>
                  <a:pt x="4852087" y="3783265"/>
                  <a:pt x="4547857" y="3721621"/>
                  <a:pt x="4434282" y="3734706"/>
                </a:cubicBezTo>
                <a:cubicBezTo>
                  <a:pt x="4254814" y="3774216"/>
                  <a:pt x="4022135" y="3686288"/>
                  <a:pt x="3854157" y="3734706"/>
                </a:cubicBezTo>
                <a:cubicBezTo>
                  <a:pt x="3657593" y="3718744"/>
                  <a:pt x="3506200" y="3677955"/>
                  <a:pt x="3274034" y="3734706"/>
                </a:cubicBezTo>
                <a:cubicBezTo>
                  <a:pt x="3093042" y="3768882"/>
                  <a:pt x="2871322" y="3734146"/>
                  <a:pt x="2693910" y="3734706"/>
                </a:cubicBezTo>
                <a:cubicBezTo>
                  <a:pt x="2533403" y="3811793"/>
                  <a:pt x="2246714" y="3865181"/>
                  <a:pt x="1940415" y="3734706"/>
                </a:cubicBezTo>
                <a:cubicBezTo>
                  <a:pt x="1661206" y="3728393"/>
                  <a:pt x="1414928" y="3805690"/>
                  <a:pt x="1273605" y="3734706"/>
                </a:cubicBezTo>
                <a:cubicBezTo>
                  <a:pt x="1136437" y="3714088"/>
                  <a:pt x="992408" y="3723211"/>
                  <a:pt x="866851" y="3734706"/>
                </a:cubicBezTo>
                <a:cubicBezTo>
                  <a:pt x="745509" y="3801836"/>
                  <a:pt x="433537" y="3756259"/>
                  <a:pt x="0" y="3734706"/>
                </a:cubicBezTo>
                <a:cubicBezTo>
                  <a:pt x="50232" y="3399040"/>
                  <a:pt x="41500" y="3231031"/>
                  <a:pt x="0" y="2950419"/>
                </a:cubicBezTo>
                <a:cubicBezTo>
                  <a:pt x="15662" y="2718721"/>
                  <a:pt x="-50616" y="2306194"/>
                  <a:pt x="0" y="2128782"/>
                </a:cubicBezTo>
                <a:cubicBezTo>
                  <a:pt x="-43875" y="1948718"/>
                  <a:pt x="22619" y="1821714"/>
                  <a:pt x="0" y="1493883"/>
                </a:cubicBezTo>
                <a:cubicBezTo>
                  <a:pt x="-17185" y="1180177"/>
                  <a:pt x="11510" y="1116104"/>
                  <a:pt x="0" y="858982"/>
                </a:cubicBezTo>
                <a:cubicBezTo>
                  <a:pt x="-33082" y="535843"/>
                  <a:pt x="87563" y="223496"/>
                  <a:pt x="0" y="0"/>
                </a:cubicBezTo>
                <a:close/>
              </a:path>
              <a:path w="8668522" h="3734707" fill="none" stroke="0" extrusionOk="0">
                <a:moveTo>
                  <a:pt x="0" y="0"/>
                </a:moveTo>
                <a:cubicBezTo>
                  <a:pt x="314381" y="-17987"/>
                  <a:pt x="537223" y="-25711"/>
                  <a:pt x="840179" y="0"/>
                </a:cubicBezTo>
                <a:cubicBezTo>
                  <a:pt x="1134821" y="18241"/>
                  <a:pt x="1140970" y="10889"/>
                  <a:pt x="1333618" y="0"/>
                </a:cubicBezTo>
                <a:cubicBezTo>
                  <a:pt x="1492653" y="6045"/>
                  <a:pt x="1681825" y="-16784"/>
                  <a:pt x="2000428" y="0"/>
                </a:cubicBezTo>
                <a:cubicBezTo>
                  <a:pt x="2309881" y="1573"/>
                  <a:pt x="2442731" y="10427"/>
                  <a:pt x="2753923" y="0"/>
                </a:cubicBezTo>
                <a:cubicBezTo>
                  <a:pt x="3080817" y="-8277"/>
                  <a:pt x="3059837" y="-17194"/>
                  <a:pt x="3160676" y="0"/>
                </a:cubicBezTo>
                <a:cubicBezTo>
                  <a:pt x="3259686" y="8109"/>
                  <a:pt x="3487036" y="11511"/>
                  <a:pt x="3567430" y="0"/>
                </a:cubicBezTo>
                <a:cubicBezTo>
                  <a:pt x="3664619" y="-90737"/>
                  <a:pt x="4071994" y="56800"/>
                  <a:pt x="4407610" y="0"/>
                </a:cubicBezTo>
                <a:cubicBezTo>
                  <a:pt x="4709822" y="1049"/>
                  <a:pt x="4924936" y="22607"/>
                  <a:pt x="5074419" y="0"/>
                </a:cubicBezTo>
                <a:cubicBezTo>
                  <a:pt x="5242361" y="-24448"/>
                  <a:pt x="5283757" y="-13139"/>
                  <a:pt x="5481172" y="0"/>
                </a:cubicBezTo>
                <a:cubicBezTo>
                  <a:pt x="5683813" y="57640"/>
                  <a:pt x="5995022" y="-11761"/>
                  <a:pt x="6147982" y="0"/>
                </a:cubicBezTo>
                <a:cubicBezTo>
                  <a:pt x="6313791" y="64873"/>
                  <a:pt x="6737473" y="108045"/>
                  <a:pt x="6988162" y="0"/>
                </a:cubicBezTo>
                <a:cubicBezTo>
                  <a:pt x="7279562" y="-3821"/>
                  <a:pt x="7418579" y="-52869"/>
                  <a:pt x="7568286" y="0"/>
                </a:cubicBezTo>
                <a:cubicBezTo>
                  <a:pt x="7650295" y="34721"/>
                  <a:pt x="8064243" y="-28453"/>
                  <a:pt x="8668522" y="0"/>
                </a:cubicBezTo>
                <a:cubicBezTo>
                  <a:pt x="8629934" y="211095"/>
                  <a:pt x="8669743" y="354072"/>
                  <a:pt x="8668522" y="746941"/>
                </a:cubicBezTo>
                <a:cubicBezTo>
                  <a:pt x="8655399" y="1058808"/>
                  <a:pt x="8629194" y="1336620"/>
                  <a:pt x="8668522" y="1568576"/>
                </a:cubicBezTo>
                <a:cubicBezTo>
                  <a:pt x="8621630" y="1882099"/>
                  <a:pt x="8691196" y="2066129"/>
                  <a:pt x="8668522" y="2315518"/>
                </a:cubicBezTo>
                <a:cubicBezTo>
                  <a:pt x="8562961" y="2663103"/>
                  <a:pt x="8694716" y="3018503"/>
                  <a:pt x="8668522" y="3734706"/>
                </a:cubicBezTo>
                <a:cubicBezTo>
                  <a:pt x="8510410" y="3729531"/>
                  <a:pt x="8317348" y="3702831"/>
                  <a:pt x="8088398" y="3734706"/>
                </a:cubicBezTo>
                <a:cubicBezTo>
                  <a:pt x="7862003" y="3763746"/>
                  <a:pt x="7807198" y="3736324"/>
                  <a:pt x="7594958" y="3734706"/>
                </a:cubicBezTo>
                <a:cubicBezTo>
                  <a:pt x="7385928" y="3726471"/>
                  <a:pt x="6932392" y="3712117"/>
                  <a:pt x="6754778" y="3734706"/>
                </a:cubicBezTo>
                <a:cubicBezTo>
                  <a:pt x="6622025" y="3762816"/>
                  <a:pt x="6273579" y="3758026"/>
                  <a:pt x="6087969" y="3734706"/>
                </a:cubicBezTo>
                <a:cubicBezTo>
                  <a:pt x="5877753" y="3716383"/>
                  <a:pt x="5805781" y="3729390"/>
                  <a:pt x="5681216" y="3734706"/>
                </a:cubicBezTo>
                <a:cubicBezTo>
                  <a:pt x="5592126" y="3759168"/>
                  <a:pt x="5205040" y="3698394"/>
                  <a:pt x="5014406" y="3734706"/>
                </a:cubicBezTo>
                <a:cubicBezTo>
                  <a:pt x="4869748" y="3759518"/>
                  <a:pt x="4585406" y="3734931"/>
                  <a:pt x="4434282" y="3734706"/>
                </a:cubicBezTo>
                <a:cubicBezTo>
                  <a:pt x="4269012" y="3762131"/>
                  <a:pt x="4104089" y="3707881"/>
                  <a:pt x="3854157" y="3734706"/>
                </a:cubicBezTo>
                <a:cubicBezTo>
                  <a:pt x="3674500" y="3732856"/>
                  <a:pt x="3488112" y="3725240"/>
                  <a:pt x="3274034" y="3734706"/>
                </a:cubicBezTo>
                <a:cubicBezTo>
                  <a:pt x="3028660" y="3750529"/>
                  <a:pt x="2874451" y="3702554"/>
                  <a:pt x="2693910" y="3734706"/>
                </a:cubicBezTo>
                <a:cubicBezTo>
                  <a:pt x="2552355" y="3710496"/>
                  <a:pt x="2286812" y="3804698"/>
                  <a:pt x="1940415" y="3734706"/>
                </a:cubicBezTo>
                <a:cubicBezTo>
                  <a:pt x="1686362" y="3741621"/>
                  <a:pt x="1470470" y="3787826"/>
                  <a:pt x="1273605" y="3734706"/>
                </a:cubicBezTo>
                <a:cubicBezTo>
                  <a:pt x="1107437" y="3703767"/>
                  <a:pt x="1011912" y="3701275"/>
                  <a:pt x="866851" y="3734706"/>
                </a:cubicBezTo>
                <a:cubicBezTo>
                  <a:pt x="822932" y="3760059"/>
                  <a:pt x="485162" y="3743514"/>
                  <a:pt x="0" y="3734706"/>
                </a:cubicBezTo>
                <a:cubicBezTo>
                  <a:pt x="73977" y="3416253"/>
                  <a:pt x="27409" y="3244610"/>
                  <a:pt x="0" y="2950419"/>
                </a:cubicBezTo>
                <a:cubicBezTo>
                  <a:pt x="-33755" y="2634051"/>
                  <a:pt x="-34499" y="2314530"/>
                  <a:pt x="0" y="2128782"/>
                </a:cubicBezTo>
                <a:cubicBezTo>
                  <a:pt x="-26881" y="1943524"/>
                  <a:pt x="58833" y="1768322"/>
                  <a:pt x="0" y="1493883"/>
                </a:cubicBezTo>
                <a:cubicBezTo>
                  <a:pt x="-30375" y="1191354"/>
                  <a:pt x="6896" y="1133665"/>
                  <a:pt x="0" y="858982"/>
                </a:cubicBezTo>
                <a:cubicBezTo>
                  <a:pt x="6260" y="614711"/>
                  <a:pt x="69133" y="239320"/>
                  <a:pt x="0" y="0"/>
                </a:cubicBezTo>
                <a:close/>
              </a:path>
            </a:pathLst>
          </a:custGeom>
          <a:solidFill>
            <a:srgbClr val="F5E9E1"/>
          </a:solidFill>
          <a:ln w="12700">
            <a:solidFill>
              <a:schemeClr val="tx1"/>
            </a:solidFill>
            <a:miter lim="400000"/>
            <a:extLst>
              <a:ext uri="{C807C97D-BFC1-408E-A445-0C87EB9F89A2}">
                <ask:lineSketchStyleProps xmlns:ask="http://schemas.microsoft.com/office/drawing/2018/sketchyshapes" sd="1219033472">
                  <a:custGeom>
                    <a:avLst/>
                    <a:gdLst>
                      <a:gd name="connsiteX0" fmla="*/ 0 w 8668522"/>
                      <a:gd name="connsiteY0" fmla="*/ 0 h 3734707"/>
                      <a:gd name="connsiteX1" fmla="*/ 840179 w 8668522"/>
                      <a:gd name="connsiteY1" fmla="*/ 0 h 3734707"/>
                      <a:gd name="connsiteX2" fmla="*/ 1333618 w 8668522"/>
                      <a:gd name="connsiteY2" fmla="*/ 0 h 3734707"/>
                      <a:gd name="connsiteX3" fmla="*/ 2000428 w 8668522"/>
                      <a:gd name="connsiteY3" fmla="*/ 0 h 3734707"/>
                      <a:gd name="connsiteX4" fmla="*/ 2753923 w 8668522"/>
                      <a:gd name="connsiteY4" fmla="*/ 0 h 3734707"/>
                      <a:gd name="connsiteX5" fmla="*/ 3160676 w 8668522"/>
                      <a:gd name="connsiteY5" fmla="*/ 0 h 3734707"/>
                      <a:gd name="connsiteX6" fmla="*/ 3567430 w 8668522"/>
                      <a:gd name="connsiteY6" fmla="*/ 0 h 3734707"/>
                      <a:gd name="connsiteX7" fmla="*/ 4407610 w 8668522"/>
                      <a:gd name="connsiteY7" fmla="*/ 0 h 3734707"/>
                      <a:gd name="connsiteX8" fmla="*/ 5074419 w 8668522"/>
                      <a:gd name="connsiteY8" fmla="*/ 0 h 3734707"/>
                      <a:gd name="connsiteX9" fmla="*/ 5481172 w 8668522"/>
                      <a:gd name="connsiteY9" fmla="*/ 0 h 3734707"/>
                      <a:gd name="connsiteX10" fmla="*/ 6147982 w 8668522"/>
                      <a:gd name="connsiteY10" fmla="*/ 0 h 3734707"/>
                      <a:gd name="connsiteX11" fmla="*/ 6988162 w 8668522"/>
                      <a:gd name="connsiteY11" fmla="*/ 0 h 3734707"/>
                      <a:gd name="connsiteX12" fmla="*/ 7568286 w 8668522"/>
                      <a:gd name="connsiteY12" fmla="*/ 0 h 3734707"/>
                      <a:gd name="connsiteX13" fmla="*/ 8668522 w 8668522"/>
                      <a:gd name="connsiteY13" fmla="*/ 0 h 3734707"/>
                      <a:gd name="connsiteX14" fmla="*/ 8668522 w 8668522"/>
                      <a:gd name="connsiteY14" fmla="*/ 746941 h 3734707"/>
                      <a:gd name="connsiteX15" fmla="*/ 8668522 w 8668522"/>
                      <a:gd name="connsiteY15" fmla="*/ 1568576 h 3734707"/>
                      <a:gd name="connsiteX16" fmla="*/ 8668522 w 8668522"/>
                      <a:gd name="connsiteY16" fmla="*/ 2315518 h 3734707"/>
                      <a:gd name="connsiteX17" fmla="*/ 8668522 w 8668522"/>
                      <a:gd name="connsiteY17" fmla="*/ 3734706 h 3734707"/>
                      <a:gd name="connsiteX18" fmla="*/ 8088398 w 8668522"/>
                      <a:gd name="connsiteY18" fmla="*/ 3734706 h 3734707"/>
                      <a:gd name="connsiteX19" fmla="*/ 7594958 w 8668522"/>
                      <a:gd name="connsiteY19" fmla="*/ 3734706 h 3734707"/>
                      <a:gd name="connsiteX20" fmla="*/ 6754778 w 8668522"/>
                      <a:gd name="connsiteY20" fmla="*/ 3734706 h 3734707"/>
                      <a:gd name="connsiteX21" fmla="*/ 6087969 w 8668522"/>
                      <a:gd name="connsiteY21" fmla="*/ 3734706 h 3734707"/>
                      <a:gd name="connsiteX22" fmla="*/ 5681216 w 8668522"/>
                      <a:gd name="connsiteY22" fmla="*/ 3734706 h 3734707"/>
                      <a:gd name="connsiteX23" fmla="*/ 5014406 w 8668522"/>
                      <a:gd name="connsiteY23" fmla="*/ 3734706 h 3734707"/>
                      <a:gd name="connsiteX24" fmla="*/ 4434282 w 8668522"/>
                      <a:gd name="connsiteY24" fmla="*/ 3734706 h 3734707"/>
                      <a:gd name="connsiteX25" fmla="*/ 3854157 w 8668522"/>
                      <a:gd name="connsiteY25" fmla="*/ 3734706 h 3734707"/>
                      <a:gd name="connsiteX26" fmla="*/ 3274034 w 8668522"/>
                      <a:gd name="connsiteY26" fmla="*/ 3734706 h 3734707"/>
                      <a:gd name="connsiteX27" fmla="*/ 2693910 w 8668522"/>
                      <a:gd name="connsiteY27" fmla="*/ 3734706 h 3734707"/>
                      <a:gd name="connsiteX28" fmla="*/ 1940415 w 8668522"/>
                      <a:gd name="connsiteY28" fmla="*/ 3734706 h 3734707"/>
                      <a:gd name="connsiteX29" fmla="*/ 1273605 w 8668522"/>
                      <a:gd name="connsiteY29" fmla="*/ 3734706 h 3734707"/>
                      <a:gd name="connsiteX30" fmla="*/ 866851 w 8668522"/>
                      <a:gd name="connsiteY30" fmla="*/ 3734706 h 3734707"/>
                      <a:gd name="connsiteX31" fmla="*/ 0 w 8668522"/>
                      <a:gd name="connsiteY31" fmla="*/ 3734706 h 3734707"/>
                      <a:gd name="connsiteX32" fmla="*/ 0 w 8668522"/>
                      <a:gd name="connsiteY32" fmla="*/ 2950419 h 3734707"/>
                      <a:gd name="connsiteX33" fmla="*/ 0 w 8668522"/>
                      <a:gd name="connsiteY33" fmla="*/ 2128782 h 3734707"/>
                      <a:gd name="connsiteX34" fmla="*/ 0 w 8668522"/>
                      <a:gd name="connsiteY34" fmla="*/ 1493883 h 3734707"/>
                      <a:gd name="connsiteX35" fmla="*/ 0 w 8668522"/>
                      <a:gd name="connsiteY35" fmla="*/ 858982 h 3734707"/>
                      <a:gd name="connsiteX36" fmla="*/ 0 w 8668522"/>
                      <a:gd name="connsiteY36" fmla="*/ 0 h 3734707"/>
                      <a:gd name="connsiteX0" fmla="*/ 0 w 8668522"/>
                      <a:gd name="connsiteY0" fmla="*/ 0 h 3734707"/>
                      <a:gd name="connsiteX1" fmla="*/ 580123 w 8668522"/>
                      <a:gd name="connsiteY1" fmla="*/ 0 h 3734707"/>
                      <a:gd name="connsiteX2" fmla="*/ 986877 w 8668522"/>
                      <a:gd name="connsiteY2" fmla="*/ 0 h 3734707"/>
                      <a:gd name="connsiteX3" fmla="*/ 1827057 w 8668522"/>
                      <a:gd name="connsiteY3" fmla="*/ 0 h 3734707"/>
                      <a:gd name="connsiteX4" fmla="*/ 2407182 w 8668522"/>
                      <a:gd name="connsiteY4" fmla="*/ 0 h 3734707"/>
                      <a:gd name="connsiteX5" fmla="*/ 2987305 w 8668522"/>
                      <a:gd name="connsiteY5" fmla="*/ 0 h 3734707"/>
                      <a:gd name="connsiteX6" fmla="*/ 3827485 w 8668522"/>
                      <a:gd name="connsiteY6" fmla="*/ 0 h 3734707"/>
                      <a:gd name="connsiteX7" fmla="*/ 4320924 w 8668522"/>
                      <a:gd name="connsiteY7" fmla="*/ 0 h 3734707"/>
                      <a:gd name="connsiteX8" fmla="*/ 5161104 w 8668522"/>
                      <a:gd name="connsiteY8" fmla="*/ 0 h 3734707"/>
                      <a:gd name="connsiteX9" fmla="*/ 6001284 w 8668522"/>
                      <a:gd name="connsiteY9" fmla="*/ 0 h 3734707"/>
                      <a:gd name="connsiteX10" fmla="*/ 6668093 w 8668522"/>
                      <a:gd name="connsiteY10" fmla="*/ 0 h 3734707"/>
                      <a:gd name="connsiteX11" fmla="*/ 7508273 w 8668522"/>
                      <a:gd name="connsiteY11" fmla="*/ 0 h 3734707"/>
                      <a:gd name="connsiteX12" fmla="*/ 8088398 w 8668522"/>
                      <a:gd name="connsiteY12" fmla="*/ 0 h 3734707"/>
                      <a:gd name="connsiteX13" fmla="*/ 8668522 w 8668522"/>
                      <a:gd name="connsiteY13" fmla="*/ 0 h 3734707"/>
                      <a:gd name="connsiteX14" fmla="*/ 8668522 w 8668522"/>
                      <a:gd name="connsiteY14" fmla="*/ 784287 h 3734707"/>
                      <a:gd name="connsiteX15" fmla="*/ 8668522 w 8668522"/>
                      <a:gd name="connsiteY15" fmla="*/ 1531229 h 3734707"/>
                      <a:gd name="connsiteX16" fmla="*/ 8668522 w 8668522"/>
                      <a:gd name="connsiteY16" fmla="*/ 2278171 h 3734707"/>
                      <a:gd name="connsiteX17" fmla="*/ 8668522 w 8668522"/>
                      <a:gd name="connsiteY17" fmla="*/ 3062460 h 3734707"/>
                      <a:gd name="connsiteX18" fmla="*/ 8668522 w 8668522"/>
                      <a:gd name="connsiteY18" fmla="*/ 3734706 h 3734707"/>
                      <a:gd name="connsiteX19" fmla="*/ 7915027 w 8668522"/>
                      <a:gd name="connsiteY19" fmla="*/ 3734706 h 3734707"/>
                      <a:gd name="connsiteX20" fmla="*/ 7421588 w 8668522"/>
                      <a:gd name="connsiteY20" fmla="*/ 3734706 h 3734707"/>
                      <a:gd name="connsiteX21" fmla="*/ 6581408 w 8668522"/>
                      <a:gd name="connsiteY21" fmla="*/ 3734706 h 3734707"/>
                      <a:gd name="connsiteX22" fmla="*/ 5914598 w 8668522"/>
                      <a:gd name="connsiteY22" fmla="*/ 3734706 h 3734707"/>
                      <a:gd name="connsiteX23" fmla="*/ 5421160 w 8668522"/>
                      <a:gd name="connsiteY23" fmla="*/ 3734706 h 3734707"/>
                      <a:gd name="connsiteX24" fmla="*/ 4754351 w 8668522"/>
                      <a:gd name="connsiteY24" fmla="*/ 3734706 h 3734707"/>
                      <a:gd name="connsiteX25" fmla="*/ 4347597 w 8668522"/>
                      <a:gd name="connsiteY25" fmla="*/ 3734706 h 3734707"/>
                      <a:gd name="connsiteX26" fmla="*/ 3940843 w 8668522"/>
                      <a:gd name="connsiteY26" fmla="*/ 3734706 h 3734707"/>
                      <a:gd name="connsiteX27" fmla="*/ 3274034 w 8668522"/>
                      <a:gd name="connsiteY27" fmla="*/ 3734706 h 3734707"/>
                      <a:gd name="connsiteX28" fmla="*/ 2780595 w 8668522"/>
                      <a:gd name="connsiteY28" fmla="*/ 3734706 h 3734707"/>
                      <a:gd name="connsiteX29" fmla="*/ 2027100 w 8668522"/>
                      <a:gd name="connsiteY29" fmla="*/ 3734706 h 3734707"/>
                      <a:gd name="connsiteX30" fmla="*/ 1533661 w 8668522"/>
                      <a:gd name="connsiteY30" fmla="*/ 3734706 h 3734707"/>
                      <a:gd name="connsiteX31" fmla="*/ 780166 w 8668522"/>
                      <a:gd name="connsiteY31" fmla="*/ 3734706 h 3734707"/>
                      <a:gd name="connsiteX32" fmla="*/ 0 w 8668522"/>
                      <a:gd name="connsiteY32" fmla="*/ 3734706 h 3734707"/>
                      <a:gd name="connsiteX33" fmla="*/ 0 w 8668522"/>
                      <a:gd name="connsiteY33" fmla="*/ 2950419 h 3734707"/>
                      <a:gd name="connsiteX34" fmla="*/ 0 w 8668522"/>
                      <a:gd name="connsiteY34" fmla="*/ 2166130 h 3734707"/>
                      <a:gd name="connsiteX35" fmla="*/ 0 w 8668522"/>
                      <a:gd name="connsiteY35" fmla="*/ 1344494 h 3734707"/>
                      <a:gd name="connsiteX36" fmla="*/ 0 w 8668522"/>
                      <a:gd name="connsiteY36" fmla="*/ 0 h 3734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8668522" h="3734707" fill="none" extrusionOk="0">
                        <a:moveTo>
                          <a:pt x="0" y="0"/>
                        </a:moveTo>
                        <a:cubicBezTo>
                          <a:pt x="354252" y="6606"/>
                          <a:pt x="567412" y="-37041"/>
                          <a:pt x="840179" y="0"/>
                        </a:cubicBezTo>
                        <a:cubicBezTo>
                          <a:pt x="1132375" y="17726"/>
                          <a:pt x="1142132" y="10852"/>
                          <a:pt x="1333618" y="0"/>
                        </a:cubicBezTo>
                        <a:cubicBezTo>
                          <a:pt x="1498733" y="108"/>
                          <a:pt x="1686151" y="-40696"/>
                          <a:pt x="2000428" y="0"/>
                        </a:cubicBezTo>
                        <a:cubicBezTo>
                          <a:pt x="2315157" y="4460"/>
                          <a:pt x="2424133" y="1541"/>
                          <a:pt x="2753923" y="0"/>
                        </a:cubicBezTo>
                        <a:cubicBezTo>
                          <a:pt x="3080190" y="-8351"/>
                          <a:pt x="3058323" y="-14079"/>
                          <a:pt x="3160676" y="0"/>
                        </a:cubicBezTo>
                        <a:cubicBezTo>
                          <a:pt x="3268127" y="9402"/>
                          <a:pt x="3496366" y="2727"/>
                          <a:pt x="3567430" y="0"/>
                        </a:cubicBezTo>
                        <a:cubicBezTo>
                          <a:pt x="3667093" y="-67142"/>
                          <a:pt x="4111387" y="2055"/>
                          <a:pt x="4407610" y="0"/>
                        </a:cubicBezTo>
                        <a:cubicBezTo>
                          <a:pt x="4704390" y="-1992"/>
                          <a:pt x="4900645" y="16766"/>
                          <a:pt x="5074419" y="0"/>
                        </a:cubicBezTo>
                        <a:cubicBezTo>
                          <a:pt x="5244027" y="-24178"/>
                          <a:pt x="5277341" y="-18386"/>
                          <a:pt x="5481172" y="0"/>
                        </a:cubicBezTo>
                        <a:cubicBezTo>
                          <a:pt x="5662253" y="25545"/>
                          <a:pt x="5991640" y="-46794"/>
                          <a:pt x="6147982" y="0"/>
                        </a:cubicBezTo>
                        <a:cubicBezTo>
                          <a:pt x="6286140" y="22281"/>
                          <a:pt x="6692966" y="53527"/>
                          <a:pt x="6988162" y="0"/>
                        </a:cubicBezTo>
                        <a:cubicBezTo>
                          <a:pt x="7275316" y="-103"/>
                          <a:pt x="7413152" y="-27343"/>
                          <a:pt x="7568286" y="0"/>
                        </a:cubicBezTo>
                        <a:cubicBezTo>
                          <a:pt x="7705963" y="25580"/>
                          <a:pt x="8138737" y="22946"/>
                          <a:pt x="8668522" y="0"/>
                        </a:cubicBezTo>
                        <a:cubicBezTo>
                          <a:pt x="8635717" y="211506"/>
                          <a:pt x="8679383" y="373722"/>
                          <a:pt x="8668522" y="746941"/>
                        </a:cubicBezTo>
                        <a:cubicBezTo>
                          <a:pt x="8651980" y="1105051"/>
                          <a:pt x="8670659" y="1312408"/>
                          <a:pt x="8668522" y="1568576"/>
                        </a:cubicBezTo>
                        <a:cubicBezTo>
                          <a:pt x="8638846" y="1851316"/>
                          <a:pt x="8666897" y="2048073"/>
                          <a:pt x="8668522" y="2315518"/>
                        </a:cubicBezTo>
                        <a:cubicBezTo>
                          <a:pt x="8566858" y="2570459"/>
                          <a:pt x="8611397" y="3067926"/>
                          <a:pt x="8668522" y="3734706"/>
                        </a:cubicBezTo>
                        <a:cubicBezTo>
                          <a:pt x="8535923" y="3689027"/>
                          <a:pt x="8329043" y="3702207"/>
                          <a:pt x="8088398" y="3734706"/>
                        </a:cubicBezTo>
                        <a:cubicBezTo>
                          <a:pt x="7858469" y="3756749"/>
                          <a:pt x="7816170" y="3731593"/>
                          <a:pt x="7594958" y="3734706"/>
                        </a:cubicBezTo>
                        <a:cubicBezTo>
                          <a:pt x="7383091" y="3742694"/>
                          <a:pt x="6938624" y="3712470"/>
                          <a:pt x="6754778" y="3734706"/>
                        </a:cubicBezTo>
                        <a:cubicBezTo>
                          <a:pt x="6604342" y="3747592"/>
                          <a:pt x="6284340" y="3725532"/>
                          <a:pt x="6087969" y="3734706"/>
                        </a:cubicBezTo>
                        <a:cubicBezTo>
                          <a:pt x="5879661" y="3712552"/>
                          <a:pt x="5809958" y="3734933"/>
                          <a:pt x="5681216" y="3734706"/>
                        </a:cubicBezTo>
                        <a:cubicBezTo>
                          <a:pt x="5553863" y="3747180"/>
                          <a:pt x="5205865" y="3715520"/>
                          <a:pt x="5014406" y="3734706"/>
                        </a:cubicBezTo>
                        <a:cubicBezTo>
                          <a:pt x="4834304" y="3737188"/>
                          <a:pt x="4619159" y="3727524"/>
                          <a:pt x="4434282" y="3734706"/>
                        </a:cubicBezTo>
                        <a:cubicBezTo>
                          <a:pt x="4274790" y="3744119"/>
                          <a:pt x="4107958" y="3720065"/>
                          <a:pt x="3854157" y="3734706"/>
                        </a:cubicBezTo>
                        <a:cubicBezTo>
                          <a:pt x="3665171" y="3739863"/>
                          <a:pt x="3480881" y="3737794"/>
                          <a:pt x="3274034" y="3734706"/>
                        </a:cubicBezTo>
                        <a:cubicBezTo>
                          <a:pt x="3041071" y="3755287"/>
                          <a:pt x="2847674" y="3728884"/>
                          <a:pt x="2693910" y="3734706"/>
                        </a:cubicBezTo>
                        <a:cubicBezTo>
                          <a:pt x="2558700" y="3706938"/>
                          <a:pt x="2265019" y="3745650"/>
                          <a:pt x="1940415" y="3734706"/>
                        </a:cubicBezTo>
                        <a:cubicBezTo>
                          <a:pt x="1658481" y="3747154"/>
                          <a:pt x="1475994" y="3767156"/>
                          <a:pt x="1273605" y="3734706"/>
                        </a:cubicBezTo>
                        <a:cubicBezTo>
                          <a:pt x="1093829" y="3699864"/>
                          <a:pt x="1014894" y="3710998"/>
                          <a:pt x="866851" y="3734706"/>
                        </a:cubicBezTo>
                        <a:cubicBezTo>
                          <a:pt x="770642" y="3758397"/>
                          <a:pt x="461935" y="3719447"/>
                          <a:pt x="0" y="3734706"/>
                        </a:cubicBezTo>
                        <a:cubicBezTo>
                          <a:pt x="57322" y="3400304"/>
                          <a:pt x="22421" y="3232419"/>
                          <a:pt x="0" y="2950419"/>
                        </a:cubicBezTo>
                        <a:cubicBezTo>
                          <a:pt x="-37447" y="2630399"/>
                          <a:pt x="-3717" y="2355693"/>
                          <a:pt x="0" y="2128782"/>
                        </a:cubicBezTo>
                        <a:cubicBezTo>
                          <a:pt x="-14149" y="1930886"/>
                          <a:pt x="22473" y="1760161"/>
                          <a:pt x="0" y="1493883"/>
                        </a:cubicBezTo>
                        <a:cubicBezTo>
                          <a:pt x="-35688" y="1197028"/>
                          <a:pt x="8113" y="1135839"/>
                          <a:pt x="0" y="858982"/>
                        </a:cubicBezTo>
                        <a:cubicBezTo>
                          <a:pt x="24536" y="606217"/>
                          <a:pt x="65985" y="192110"/>
                          <a:pt x="0" y="0"/>
                        </a:cubicBezTo>
                        <a:close/>
                      </a:path>
                      <a:path w="8668522" h="3734707" stroke="0" extrusionOk="0">
                        <a:moveTo>
                          <a:pt x="0" y="0"/>
                        </a:moveTo>
                        <a:cubicBezTo>
                          <a:pt x="228689" y="22178"/>
                          <a:pt x="453836" y="688"/>
                          <a:pt x="580123" y="0"/>
                        </a:cubicBezTo>
                        <a:cubicBezTo>
                          <a:pt x="730560" y="17518"/>
                          <a:pt x="829895" y="-18036"/>
                          <a:pt x="986877" y="0"/>
                        </a:cubicBezTo>
                        <a:cubicBezTo>
                          <a:pt x="1111066" y="-562"/>
                          <a:pt x="1389942" y="-59395"/>
                          <a:pt x="1827057" y="0"/>
                        </a:cubicBezTo>
                        <a:cubicBezTo>
                          <a:pt x="2229155" y="20455"/>
                          <a:pt x="2162195" y="-23742"/>
                          <a:pt x="2407182" y="0"/>
                        </a:cubicBezTo>
                        <a:cubicBezTo>
                          <a:pt x="2656188" y="20894"/>
                          <a:pt x="2702706" y="-9680"/>
                          <a:pt x="2987305" y="0"/>
                        </a:cubicBezTo>
                        <a:cubicBezTo>
                          <a:pt x="3332510" y="18721"/>
                          <a:pt x="3526731" y="44862"/>
                          <a:pt x="3827485" y="0"/>
                        </a:cubicBezTo>
                        <a:cubicBezTo>
                          <a:pt x="4076943" y="-12809"/>
                          <a:pt x="4133767" y="-1292"/>
                          <a:pt x="4320924" y="0"/>
                        </a:cubicBezTo>
                        <a:cubicBezTo>
                          <a:pt x="4551613" y="-15703"/>
                          <a:pt x="4753053" y="-71746"/>
                          <a:pt x="5161104" y="0"/>
                        </a:cubicBezTo>
                        <a:cubicBezTo>
                          <a:pt x="5530941" y="31325"/>
                          <a:pt x="5649084" y="43774"/>
                          <a:pt x="6001284" y="0"/>
                        </a:cubicBezTo>
                        <a:cubicBezTo>
                          <a:pt x="6351860" y="-26814"/>
                          <a:pt x="6430891" y="-21444"/>
                          <a:pt x="6668093" y="0"/>
                        </a:cubicBezTo>
                        <a:cubicBezTo>
                          <a:pt x="6861079" y="41685"/>
                          <a:pt x="7294483" y="25022"/>
                          <a:pt x="7508273" y="0"/>
                        </a:cubicBezTo>
                        <a:cubicBezTo>
                          <a:pt x="7700771" y="3718"/>
                          <a:pt x="7850229" y="-5774"/>
                          <a:pt x="8088398" y="0"/>
                        </a:cubicBezTo>
                        <a:cubicBezTo>
                          <a:pt x="8309106" y="-20443"/>
                          <a:pt x="8457436" y="-48465"/>
                          <a:pt x="8668522" y="0"/>
                        </a:cubicBezTo>
                        <a:cubicBezTo>
                          <a:pt x="8650095" y="282264"/>
                          <a:pt x="8658611" y="539870"/>
                          <a:pt x="8668522" y="784287"/>
                        </a:cubicBezTo>
                        <a:cubicBezTo>
                          <a:pt x="8716806" y="1023265"/>
                          <a:pt x="8694339" y="1207666"/>
                          <a:pt x="8668522" y="1531229"/>
                        </a:cubicBezTo>
                        <a:cubicBezTo>
                          <a:pt x="8649414" y="1871978"/>
                          <a:pt x="8690573" y="1901405"/>
                          <a:pt x="8668522" y="2278171"/>
                        </a:cubicBezTo>
                        <a:cubicBezTo>
                          <a:pt x="8633488" y="2652881"/>
                          <a:pt x="8671911" y="2848839"/>
                          <a:pt x="8668522" y="3062460"/>
                        </a:cubicBezTo>
                        <a:cubicBezTo>
                          <a:pt x="8696389" y="3288156"/>
                          <a:pt x="8691368" y="3556244"/>
                          <a:pt x="8668522" y="3734706"/>
                        </a:cubicBezTo>
                        <a:cubicBezTo>
                          <a:pt x="8325752" y="3779336"/>
                          <a:pt x="8215088" y="3711422"/>
                          <a:pt x="7915027" y="3734706"/>
                        </a:cubicBezTo>
                        <a:cubicBezTo>
                          <a:pt x="7645996" y="3769960"/>
                          <a:pt x="7571981" y="3713674"/>
                          <a:pt x="7421588" y="3734706"/>
                        </a:cubicBezTo>
                        <a:cubicBezTo>
                          <a:pt x="7323947" y="3749668"/>
                          <a:pt x="6872954" y="3681656"/>
                          <a:pt x="6581408" y="3734706"/>
                        </a:cubicBezTo>
                        <a:cubicBezTo>
                          <a:pt x="6327050" y="3755944"/>
                          <a:pt x="6150360" y="3769024"/>
                          <a:pt x="5914598" y="3734706"/>
                        </a:cubicBezTo>
                        <a:cubicBezTo>
                          <a:pt x="5694709" y="3719747"/>
                          <a:pt x="5628025" y="3748184"/>
                          <a:pt x="5421160" y="3734706"/>
                        </a:cubicBezTo>
                        <a:cubicBezTo>
                          <a:pt x="5213095" y="3689538"/>
                          <a:pt x="4916718" y="3728256"/>
                          <a:pt x="4754351" y="3734706"/>
                        </a:cubicBezTo>
                        <a:cubicBezTo>
                          <a:pt x="4591476" y="3735036"/>
                          <a:pt x="4531291" y="3735388"/>
                          <a:pt x="4347597" y="3734706"/>
                        </a:cubicBezTo>
                        <a:cubicBezTo>
                          <a:pt x="4147252" y="3731319"/>
                          <a:pt x="4030541" y="3742307"/>
                          <a:pt x="3940843" y="3734706"/>
                        </a:cubicBezTo>
                        <a:cubicBezTo>
                          <a:pt x="3820243" y="3668276"/>
                          <a:pt x="3575253" y="3758722"/>
                          <a:pt x="3274034" y="3734706"/>
                        </a:cubicBezTo>
                        <a:cubicBezTo>
                          <a:pt x="2998301" y="3756470"/>
                          <a:pt x="3001972" y="3742284"/>
                          <a:pt x="2780595" y="3734706"/>
                        </a:cubicBezTo>
                        <a:cubicBezTo>
                          <a:pt x="2517796" y="3721749"/>
                          <a:pt x="2328001" y="3671725"/>
                          <a:pt x="2027100" y="3734706"/>
                        </a:cubicBezTo>
                        <a:cubicBezTo>
                          <a:pt x="1723976" y="3769884"/>
                          <a:pt x="1630698" y="3754863"/>
                          <a:pt x="1533661" y="3734706"/>
                        </a:cubicBezTo>
                        <a:cubicBezTo>
                          <a:pt x="1443410" y="3755283"/>
                          <a:pt x="1086847" y="3675498"/>
                          <a:pt x="780166" y="3734706"/>
                        </a:cubicBezTo>
                        <a:cubicBezTo>
                          <a:pt x="536520" y="3764576"/>
                          <a:pt x="240087" y="3756044"/>
                          <a:pt x="0" y="3734706"/>
                        </a:cubicBezTo>
                        <a:cubicBezTo>
                          <a:pt x="-9124" y="3581890"/>
                          <a:pt x="38188" y="3198654"/>
                          <a:pt x="0" y="2950419"/>
                        </a:cubicBezTo>
                        <a:cubicBezTo>
                          <a:pt x="-58489" y="2706377"/>
                          <a:pt x="-54865" y="2361450"/>
                          <a:pt x="0" y="2166130"/>
                        </a:cubicBezTo>
                        <a:cubicBezTo>
                          <a:pt x="36816" y="1948534"/>
                          <a:pt x="-37833" y="1700128"/>
                          <a:pt x="0" y="1344494"/>
                        </a:cubicBezTo>
                        <a:cubicBezTo>
                          <a:pt x="44983" y="946468"/>
                          <a:pt x="78893" y="647130"/>
                          <a:pt x="0" y="0"/>
                        </a:cubicBezTo>
                        <a:close/>
                      </a:path>
                      <a:path w="8668522" h="3734707" fill="none" stroke="0" extrusionOk="0">
                        <a:moveTo>
                          <a:pt x="0" y="0"/>
                        </a:moveTo>
                        <a:cubicBezTo>
                          <a:pt x="368082" y="29692"/>
                          <a:pt x="511654" y="-2906"/>
                          <a:pt x="840179" y="0"/>
                        </a:cubicBezTo>
                        <a:cubicBezTo>
                          <a:pt x="1133449" y="17200"/>
                          <a:pt x="1137791" y="10493"/>
                          <a:pt x="1333618" y="0"/>
                        </a:cubicBezTo>
                        <a:cubicBezTo>
                          <a:pt x="1501613" y="14891"/>
                          <a:pt x="1683584" y="1901"/>
                          <a:pt x="2000428" y="0"/>
                        </a:cubicBezTo>
                        <a:cubicBezTo>
                          <a:pt x="2307218" y="12517"/>
                          <a:pt x="2426088" y="10927"/>
                          <a:pt x="2753923" y="0"/>
                        </a:cubicBezTo>
                        <a:cubicBezTo>
                          <a:pt x="3091291" y="-8211"/>
                          <a:pt x="3060529" y="-19049"/>
                          <a:pt x="3160676" y="0"/>
                        </a:cubicBezTo>
                        <a:cubicBezTo>
                          <a:pt x="3261592" y="12385"/>
                          <a:pt x="3469011" y="17940"/>
                          <a:pt x="3567430" y="0"/>
                        </a:cubicBezTo>
                        <a:cubicBezTo>
                          <a:pt x="3644512" y="-62656"/>
                          <a:pt x="4103102" y="19096"/>
                          <a:pt x="4407610" y="0"/>
                        </a:cubicBezTo>
                        <a:cubicBezTo>
                          <a:pt x="4711402" y="-7900"/>
                          <a:pt x="4941264" y="39195"/>
                          <a:pt x="5074419" y="0"/>
                        </a:cubicBezTo>
                        <a:cubicBezTo>
                          <a:pt x="5220040" y="-35182"/>
                          <a:pt x="5294032" y="-17397"/>
                          <a:pt x="5481172" y="0"/>
                        </a:cubicBezTo>
                        <a:cubicBezTo>
                          <a:pt x="5690707" y="47276"/>
                          <a:pt x="5995127" y="13903"/>
                          <a:pt x="6147982" y="0"/>
                        </a:cubicBezTo>
                        <a:cubicBezTo>
                          <a:pt x="6315099" y="33321"/>
                          <a:pt x="6732293" y="39909"/>
                          <a:pt x="6988162" y="0"/>
                        </a:cubicBezTo>
                        <a:cubicBezTo>
                          <a:pt x="7292851" y="-7986"/>
                          <a:pt x="7399198" y="-56012"/>
                          <a:pt x="7568286" y="0"/>
                        </a:cubicBezTo>
                        <a:cubicBezTo>
                          <a:pt x="7698326" y="36478"/>
                          <a:pt x="8188141" y="-46637"/>
                          <a:pt x="8668522" y="0"/>
                        </a:cubicBezTo>
                        <a:cubicBezTo>
                          <a:pt x="8640191" y="231703"/>
                          <a:pt x="8670888" y="387034"/>
                          <a:pt x="8668522" y="746941"/>
                        </a:cubicBezTo>
                        <a:cubicBezTo>
                          <a:pt x="8663208" y="1046908"/>
                          <a:pt x="8650582" y="1307216"/>
                          <a:pt x="8668522" y="1568576"/>
                        </a:cubicBezTo>
                        <a:cubicBezTo>
                          <a:pt x="8640145" y="1877926"/>
                          <a:pt x="8694148" y="2064104"/>
                          <a:pt x="8668522" y="2315518"/>
                        </a:cubicBezTo>
                        <a:cubicBezTo>
                          <a:pt x="8668498" y="2678060"/>
                          <a:pt x="8683280" y="3153089"/>
                          <a:pt x="8668522" y="3734706"/>
                        </a:cubicBezTo>
                        <a:cubicBezTo>
                          <a:pt x="8500045" y="3752920"/>
                          <a:pt x="8293936" y="3712717"/>
                          <a:pt x="8088398" y="3734706"/>
                        </a:cubicBezTo>
                        <a:cubicBezTo>
                          <a:pt x="7857204" y="3759483"/>
                          <a:pt x="7798163" y="3743438"/>
                          <a:pt x="7594958" y="3734706"/>
                        </a:cubicBezTo>
                        <a:cubicBezTo>
                          <a:pt x="7383542" y="3717740"/>
                          <a:pt x="6902665" y="3721784"/>
                          <a:pt x="6754778" y="3734706"/>
                        </a:cubicBezTo>
                        <a:cubicBezTo>
                          <a:pt x="6617575" y="3776556"/>
                          <a:pt x="6274121" y="3796623"/>
                          <a:pt x="6087969" y="3734706"/>
                        </a:cubicBezTo>
                        <a:cubicBezTo>
                          <a:pt x="5886060" y="3717409"/>
                          <a:pt x="5800602" y="3722996"/>
                          <a:pt x="5681216" y="3734706"/>
                        </a:cubicBezTo>
                        <a:cubicBezTo>
                          <a:pt x="5574495" y="3745364"/>
                          <a:pt x="5199632" y="3694835"/>
                          <a:pt x="5014406" y="3734706"/>
                        </a:cubicBezTo>
                        <a:cubicBezTo>
                          <a:pt x="4841599" y="3760592"/>
                          <a:pt x="4564029" y="3725795"/>
                          <a:pt x="4434282" y="3734706"/>
                        </a:cubicBezTo>
                        <a:cubicBezTo>
                          <a:pt x="4262201" y="3776461"/>
                          <a:pt x="4059553" y="3710903"/>
                          <a:pt x="3854157" y="3734706"/>
                        </a:cubicBezTo>
                        <a:cubicBezTo>
                          <a:pt x="3651241" y="3728306"/>
                          <a:pt x="3491910" y="3679463"/>
                          <a:pt x="3274034" y="3734706"/>
                        </a:cubicBezTo>
                        <a:cubicBezTo>
                          <a:pt x="3059926" y="3762294"/>
                          <a:pt x="2845545" y="3713263"/>
                          <a:pt x="2693910" y="3734706"/>
                        </a:cubicBezTo>
                        <a:cubicBezTo>
                          <a:pt x="2544779" y="3747485"/>
                          <a:pt x="2258048" y="3805057"/>
                          <a:pt x="1940415" y="3734706"/>
                        </a:cubicBezTo>
                        <a:cubicBezTo>
                          <a:pt x="1674447" y="3700115"/>
                          <a:pt x="1450540" y="3785327"/>
                          <a:pt x="1273605" y="3734706"/>
                        </a:cubicBezTo>
                        <a:cubicBezTo>
                          <a:pt x="1111018" y="3707280"/>
                          <a:pt x="1000791" y="3712069"/>
                          <a:pt x="866851" y="3734706"/>
                        </a:cubicBezTo>
                        <a:cubicBezTo>
                          <a:pt x="776440" y="3740314"/>
                          <a:pt x="471926" y="3789030"/>
                          <a:pt x="0" y="3734706"/>
                        </a:cubicBezTo>
                        <a:cubicBezTo>
                          <a:pt x="46895" y="3408582"/>
                          <a:pt x="33366" y="3264159"/>
                          <a:pt x="0" y="2950419"/>
                        </a:cubicBezTo>
                        <a:cubicBezTo>
                          <a:pt x="10986" y="2697344"/>
                          <a:pt x="-22447" y="2302384"/>
                          <a:pt x="0" y="2128782"/>
                        </a:cubicBezTo>
                        <a:cubicBezTo>
                          <a:pt x="-9529" y="1953958"/>
                          <a:pt x="31292" y="1781724"/>
                          <a:pt x="0" y="1493883"/>
                        </a:cubicBezTo>
                        <a:cubicBezTo>
                          <a:pt x="-10424" y="1194216"/>
                          <a:pt x="1901" y="1117207"/>
                          <a:pt x="0" y="858982"/>
                        </a:cubicBezTo>
                        <a:cubicBezTo>
                          <a:pt x="-21151" y="589996"/>
                          <a:pt x="32972" y="224942"/>
                          <a:pt x="0" y="0"/>
                        </a:cubicBezTo>
                        <a:close/>
                      </a:path>
                    </a:pathLst>
                  </a:custGeom>
                  <ask:type>
                    <ask:lineSketchFreehand/>
                  </ask:type>
                </ask:lineSketchStyleProps>
              </a:ext>
            </a:extLst>
          </a:ln>
        </p:spPr>
        <p:txBody>
          <a:bodyPr lIns="360000" tIns="360000" rIns="50800" bIns="50800" anchor="t"/>
          <a:lstStyle/>
          <a:p>
            <a:pPr algn="l" defTabSz="457200">
              <a:defRPr sz="1400">
                <a:solidFill>
                  <a:srgbClr val="000000"/>
                </a:solidFill>
                <a:latin typeface="Century Gothic"/>
                <a:ea typeface="Century Gothic"/>
                <a:cs typeface="Century Gothic"/>
                <a:sym typeface="Century Gothic"/>
              </a:defRPr>
            </a:pPr>
            <a:r>
              <a:rPr lang="nb-NO"/>
              <a:t>Når kartlegging av kompetanse er utført og kompetansemål er satt samt prioritert, er det tid for å se på hvilke tiltak som skal gjennomføres for å nå målene.</a:t>
            </a:r>
          </a:p>
          <a:p>
            <a:pPr algn="l" defTabSz="457200">
              <a:defRPr sz="1400">
                <a:solidFill>
                  <a:srgbClr val="000000"/>
                </a:solidFill>
                <a:latin typeface="Century Gothic"/>
                <a:ea typeface="Century Gothic"/>
                <a:cs typeface="Century Gothic"/>
                <a:sym typeface="Century Gothic"/>
              </a:defRPr>
            </a:pPr>
            <a:endParaRPr lang="nb-NO"/>
          </a:p>
          <a:p>
            <a:pPr algn="l" defTabSz="457200">
              <a:defRPr sz="1400">
                <a:solidFill>
                  <a:srgbClr val="000000"/>
                </a:solidFill>
                <a:latin typeface="Century Gothic"/>
                <a:ea typeface="Century Gothic"/>
                <a:cs typeface="Century Gothic"/>
                <a:sym typeface="Century Gothic"/>
              </a:defRPr>
            </a:pPr>
            <a:r>
              <a:rPr lang="nb-NO" b="1"/>
              <a:t>OPPGAVE</a:t>
            </a:r>
          </a:p>
          <a:p>
            <a:pPr algn="l" defTabSz="457200">
              <a:defRPr sz="1400">
                <a:solidFill>
                  <a:srgbClr val="000000"/>
                </a:solidFill>
                <a:latin typeface="Century Gothic"/>
                <a:ea typeface="Century Gothic"/>
                <a:cs typeface="Century Gothic"/>
                <a:sym typeface="Century Gothic"/>
              </a:defRPr>
            </a:pPr>
            <a:endParaRPr lang="nb-NO"/>
          </a:p>
          <a:p>
            <a:pPr marL="228600" indent="-228600" algn="l" defTabSz="457200">
              <a:buSzPct val="100000"/>
              <a:buAutoNum type="arabicPeriod"/>
              <a:defRPr sz="1400">
                <a:solidFill>
                  <a:srgbClr val="000000"/>
                </a:solidFill>
                <a:latin typeface="Century Gothic"/>
                <a:ea typeface="Century Gothic"/>
                <a:cs typeface="Century Gothic"/>
                <a:sym typeface="Century Gothic"/>
              </a:defRPr>
            </a:pPr>
            <a:r>
              <a:rPr lang="nb-NO"/>
              <a:t>Hvilke tiltak skal gjennomføres og for/av hvem? Det kan være variasjon i tiltakene som velges</a:t>
            </a:r>
          </a:p>
          <a:p>
            <a:pPr marL="228600" indent="-228600" algn="l" defTabSz="457200">
              <a:buSzPct val="100000"/>
              <a:buAutoNum type="arabicPeriod"/>
              <a:defRPr sz="1400">
                <a:solidFill>
                  <a:srgbClr val="000000"/>
                </a:solidFill>
                <a:latin typeface="Century Gothic"/>
                <a:ea typeface="Century Gothic"/>
                <a:cs typeface="Century Gothic"/>
                <a:sym typeface="Century Gothic"/>
              </a:defRPr>
            </a:pPr>
            <a:r>
              <a:rPr lang="nb-NO"/>
              <a:t>Bedriftsinterne kurs eller eksterne kurs? Grunnleggende for alle, eller nivådelt? Korte kurs eller lange løp? </a:t>
            </a:r>
          </a:p>
          <a:p>
            <a:pPr marL="228600" indent="-228600" algn="l" defTabSz="457200">
              <a:buSzPct val="100000"/>
              <a:buAutoNum type="arabicPeriod"/>
              <a:defRPr sz="1400">
                <a:solidFill>
                  <a:srgbClr val="000000"/>
                </a:solidFill>
                <a:latin typeface="Century Gothic"/>
                <a:ea typeface="Century Gothic"/>
                <a:cs typeface="Century Gothic"/>
                <a:sym typeface="Century Gothic"/>
              </a:defRPr>
            </a:pPr>
            <a:r>
              <a:rPr lang="nb-NO"/>
              <a:t>Kollektivt eller individuelt? </a:t>
            </a:r>
          </a:p>
          <a:p>
            <a:pPr algn="l" defTabSz="457200">
              <a:defRPr sz="1400">
                <a:solidFill>
                  <a:srgbClr val="000000"/>
                </a:solidFill>
                <a:latin typeface="Century Gothic"/>
                <a:ea typeface="Century Gothic"/>
                <a:cs typeface="Century Gothic"/>
                <a:sym typeface="Century Gothic"/>
              </a:defRPr>
            </a:pPr>
            <a:endParaRPr lang="nb-NO"/>
          </a:p>
          <a:p>
            <a:pPr algn="l" defTabSz="457200">
              <a:defRPr sz="1400">
                <a:solidFill>
                  <a:srgbClr val="000000"/>
                </a:solidFill>
                <a:latin typeface="Century Gothic"/>
                <a:ea typeface="Century Gothic"/>
                <a:cs typeface="Century Gothic"/>
                <a:sym typeface="Century Gothic"/>
              </a:defRPr>
            </a:pPr>
            <a:r>
              <a:rPr lang="nb-NO"/>
              <a:t>Oppfølging med trening, tid til å bruke det man lærer og konkrete arbeidsoppgaver er nødvendig. Se eksempler på neste side.</a:t>
            </a:r>
          </a:p>
          <a:p>
            <a:pPr algn="l" defTabSz="584200">
              <a:defRPr sz="2200">
                <a:solidFill>
                  <a:srgbClr val="FFFFFF"/>
                </a:solidFill>
                <a:latin typeface="Helvetica Neue Medium"/>
                <a:ea typeface="Helvetica Neue Medium"/>
                <a:cs typeface="Helvetica Neue Medium"/>
                <a:sym typeface="Helvetica Neue Medium"/>
              </a:defRPr>
            </a:pPr>
            <a:endParaRPr lang="nb-NO" sz="1400">
              <a:solidFill>
                <a:srgbClr val="000000"/>
              </a:solidFill>
              <a:latin typeface="Century Gothic"/>
            </a:endParaRPr>
          </a:p>
          <a:p>
            <a:pPr algn="l" defTabSz="584200">
              <a:defRPr sz="2200">
                <a:solidFill>
                  <a:srgbClr val="FFFFFF"/>
                </a:solidFill>
                <a:latin typeface="Helvetica Neue Medium"/>
                <a:ea typeface="Helvetica Neue Medium"/>
                <a:cs typeface="Helvetica Neue Medium"/>
                <a:sym typeface="Helvetica Neue Medium"/>
              </a:defRPr>
            </a:pPr>
            <a:r>
              <a:rPr lang="nb-NO" sz="1400">
                <a:solidFill>
                  <a:srgbClr val="000000"/>
                </a:solidFill>
                <a:latin typeface="Century Gothic"/>
              </a:rPr>
              <a:t>Kontakt gjerne IJ, NJ eller MBL for innspill eller støtte i dette arbeidet.</a:t>
            </a:r>
            <a:br>
              <a:rPr lang="nb-NO" sz="1400">
                <a:solidFill>
                  <a:srgbClr val="000000"/>
                </a:solidFill>
                <a:latin typeface="Century Gothic"/>
              </a:rPr>
            </a:br>
            <a:endParaRPr lang="nb-NO" sz="1400">
              <a:solidFill>
                <a:srgbClr val="000000"/>
              </a:solidFill>
              <a:latin typeface="Century Gothic"/>
            </a:endParaRPr>
          </a:p>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10" name="Rektangel">
            <a:extLst>
              <a:ext uri="{FF2B5EF4-FFF2-40B4-BE49-F238E27FC236}">
                <a16:creationId xmlns:a16="http://schemas.microsoft.com/office/drawing/2014/main" id="{FD468203-F43F-3A88-B59A-84FEA3CBE520}"/>
              </a:ext>
            </a:extLst>
          </p:cNvPr>
          <p:cNvSpPr/>
          <p:nvPr/>
        </p:nvSpPr>
        <p:spPr>
          <a:xfrm>
            <a:off x="8299" y="2429842"/>
            <a:ext cx="993239" cy="5716633"/>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je">
            <a:extLst>
              <a:ext uri="{FF2B5EF4-FFF2-40B4-BE49-F238E27FC236}">
                <a16:creationId xmlns:a16="http://schemas.microsoft.com/office/drawing/2014/main" id="{9EC097BD-BCA2-A3A6-ADBC-920BC4FD2CB2}"/>
              </a:ext>
            </a:extLst>
          </p:cNvPr>
          <p:cNvSpPr/>
          <p:nvPr/>
        </p:nvSpPr>
        <p:spPr>
          <a:xfrm flipH="1">
            <a:off x="6502398" y="3173088"/>
            <a:ext cx="3" cy="3472363"/>
          </a:xfrm>
          <a:prstGeom prst="line">
            <a:avLst/>
          </a:prstGeom>
          <a:ln w="6350">
            <a:solidFill>
              <a:srgbClr val="000000"/>
            </a:solidFill>
            <a:miter lim="400000"/>
          </a:ln>
        </p:spPr>
        <p:txBody>
          <a:bodyPr lIns="45718" tIns="45718" rIns="45718" bIns="45718"/>
          <a:lstStyle/>
          <a:p>
            <a:endParaRPr lang="nb-NO"/>
          </a:p>
        </p:txBody>
      </p:sp>
      <p:sp>
        <p:nvSpPr>
          <p:cNvPr id="3" name="Linje">
            <a:extLst>
              <a:ext uri="{FF2B5EF4-FFF2-40B4-BE49-F238E27FC236}">
                <a16:creationId xmlns:a16="http://schemas.microsoft.com/office/drawing/2014/main" id="{919BEDC3-E384-DB26-71BA-63A5873DF9B9}"/>
              </a:ext>
            </a:extLst>
          </p:cNvPr>
          <p:cNvSpPr/>
          <p:nvPr/>
        </p:nvSpPr>
        <p:spPr>
          <a:xfrm>
            <a:off x="4336710" y="4200999"/>
            <a:ext cx="4003249" cy="1"/>
          </a:xfrm>
          <a:prstGeom prst="line">
            <a:avLst/>
          </a:prstGeom>
          <a:ln w="6350">
            <a:solidFill>
              <a:srgbClr val="000000"/>
            </a:solidFill>
            <a:miter lim="400000"/>
          </a:ln>
        </p:spPr>
        <p:txBody>
          <a:bodyPr lIns="45718" tIns="45718" rIns="45718" bIns="45718"/>
          <a:lstStyle/>
          <a:p>
            <a:endParaRPr lang="nb-NO"/>
          </a:p>
        </p:txBody>
      </p:sp>
      <p:sp>
        <p:nvSpPr>
          <p:cNvPr id="4" name="Linje">
            <a:extLst>
              <a:ext uri="{FF2B5EF4-FFF2-40B4-BE49-F238E27FC236}">
                <a16:creationId xmlns:a16="http://schemas.microsoft.com/office/drawing/2014/main" id="{F8D026AC-42AB-02CC-FA6A-086D7AE4C322}"/>
              </a:ext>
            </a:extLst>
          </p:cNvPr>
          <p:cNvSpPr/>
          <p:nvPr/>
        </p:nvSpPr>
        <p:spPr>
          <a:xfrm>
            <a:off x="4500776" y="5112851"/>
            <a:ext cx="4003249" cy="1"/>
          </a:xfrm>
          <a:prstGeom prst="line">
            <a:avLst/>
          </a:prstGeom>
          <a:ln w="6350">
            <a:solidFill>
              <a:srgbClr val="000000"/>
            </a:solidFill>
            <a:miter lim="400000"/>
          </a:ln>
        </p:spPr>
        <p:txBody>
          <a:bodyPr lIns="45718" tIns="45718" rIns="45718" bIns="45718"/>
          <a:lstStyle/>
          <a:p>
            <a:endParaRPr lang="nb-NO"/>
          </a:p>
        </p:txBody>
      </p:sp>
      <p:sp>
        <p:nvSpPr>
          <p:cNvPr id="5" name="Linje">
            <a:extLst>
              <a:ext uri="{FF2B5EF4-FFF2-40B4-BE49-F238E27FC236}">
                <a16:creationId xmlns:a16="http://schemas.microsoft.com/office/drawing/2014/main" id="{9C9B1F45-E086-2226-81B1-AE3FF9C0E316}"/>
              </a:ext>
            </a:extLst>
          </p:cNvPr>
          <p:cNvSpPr/>
          <p:nvPr/>
        </p:nvSpPr>
        <p:spPr>
          <a:xfrm>
            <a:off x="4500776" y="6027878"/>
            <a:ext cx="4003249" cy="1"/>
          </a:xfrm>
          <a:prstGeom prst="line">
            <a:avLst/>
          </a:prstGeom>
          <a:ln w="6350">
            <a:solidFill>
              <a:srgbClr val="000000"/>
            </a:solidFill>
            <a:miter lim="400000"/>
          </a:ln>
        </p:spPr>
        <p:txBody>
          <a:bodyPr lIns="45718" tIns="45718" rIns="45718" bIns="45718"/>
          <a:lstStyle/>
          <a:p>
            <a:endParaRPr lang="nb-NO"/>
          </a:p>
        </p:txBody>
      </p:sp>
      <p:sp>
        <p:nvSpPr>
          <p:cNvPr id="6" name="Sirkel">
            <a:extLst>
              <a:ext uri="{FF2B5EF4-FFF2-40B4-BE49-F238E27FC236}">
                <a16:creationId xmlns:a16="http://schemas.microsoft.com/office/drawing/2014/main" id="{4937D345-3492-154E-E57A-2DF4ACAE0A8C}"/>
              </a:ext>
            </a:extLst>
          </p:cNvPr>
          <p:cNvSpPr/>
          <p:nvPr/>
        </p:nvSpPr>
        <p:spPr>
          <a:xfrm>
            <a:off x="5263396" y="3690536"/>
            <a:ext cx="2478011" cy="2478011"/>
          </a:xfrm>
          <a:prstGeom prst="ellipse">
            <a:avLst/>
          </a:prstGeom>
          <a:solidFill>
            <a:srgbClr val="7A2B1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7" name="TILTAK">
            <a:extLst>
              <a:ext uri="{FF2B5EF4-FFF2-40B4-BE49-F238E27FC236}">
                <a16:creationId xmlns:a16="http://schemas.microsoft.com/office/drawing/2014/main" id="{43CB28C8-E5DB-4412-063A-025275583B8F}"/>
              </a:ext>
            </a:extLst>
          </p:cNvPr>
          <p:cNvSpPr txBox="1"/>
          <p:nvPr/>
        </p:nvSpPr>
        <p:spPr>
          <a:xfrm>
            <a:off x="5437839" y="4496875"/>
            <a:ext cx="2116758" cy="7181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457200">
              <a:defRPr sz="3000" b="1">
                <a:solidFill>
                  <a:srgbClr val="FFFFFF"/>
                </a:solidFill>
                <a:latin typeface="Century Gothic"/>
                <a:ea typeface="Century Gothic"/>
                <a:cs typeface="Century Gothic"/>
                <a:sym typeface="Century Gothic"/>
              </a:defRPr>
            </a:pPr>
            <a:r>
              <a:rPr lang="nb-NO" sz="2000"/>
              <a:t>Eksempler på </a:t>
            </a:r>
            <a:br>
              <a:rPr lang="nb-NO" sz="2000"/>
            </a:br>
            <a:r>
              <a:rPr lang="nb-NO" sz="2000"/>
              <a:t>tiltak for læring</a:t>
            </a:r>
          </a:p>
        </p:txBody>
      </p:sp>
      <p:sp>
        <p:nvSpPr>
          <p:cNvPr id="8" name="Rektangel">
            <a:extLst>
              <a:ext uri="{FF2B5EF4-FFF2-40B4-BE49-F238E27FC236}">
                <a16:creationId xmlns:a16="http://schemas.microsoft.com/office/drawing/2014/main" id="{F05003B9-AFC8-D47A-E966-99DF00C4FC55}"/>
              </a:ext>
            </a:extLst>
          </p:cNvPr>
          <p:cNvSpPr/>
          <p:nvPr/>
        </p:nvSpPr>
        <p:spPr>
          <a:xfrm>
            <a:off x="1784547" y="3873982"/>
            <a:ext cx="2873140" cy="654035"/>
          </a:xfrm>
          <a:prstGeom prst="rect">
            <a:avLst/>
          </a:prstGeom>
          <a:solidFill>
            <a:srgbClr val="FFFFF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9" name="FYSISK KLASSEROMSUNDERVISNING">
            <a:extLst>
              <a:ext uri="{FF2B5EF4-FFF2-40B4-BE49-F238E27FC236}">
                <a16:creationId xmlns:a16="http://schemas.microsoft.com/office/drawing/2014/main" id="{82B3A9F8-6235-BFC7-E4FF-DDFD267D489D}"/>
              </a:ext>
            </a:extLst>
          </p:cNvPr>
          <p:cNvSpPr txBox="1"/>
          <p:nvPr/>
        </p:nvSpPr>
        <p:spPr>
          <a:xfrm>
            <a:off x="2365469" y="3939429"/>
            <a:ext cx="1711301" cy="482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defTabSz="457200">
              <a:defRPr sz="1200" b="1">
                <a:solidFill>
                  <a:srgbClr val="7A2B1F"/>
                </a:solidFill>
                <a:latin typeface="Century Gothic"/>
                <a:ea typeface="Century Gothic"/>
                <a:cs typeface="Century Gothic"/>
                <a:sym typeface="Century Gothic"/>
              </a:defRPr>
            </a:pPr>
            <a:r>
              <a:rPr lang="nb-NO"/>
              <a:t>KURS, UNDERVISNING </a:t>
            </a:r>
            <a:br>
              <a:rPr lang="nb-NO"/>
            </a:br>
            <a:r>
              <a:rPr lang="nb-NO"/>
              <a:t>/ PRAKTISK TRENING</a:t>
            </a:r>
          </a:p>
        </p:txBody>
      </p:sp>
      <p:sp>
        <p:nvSpPr>
          <p:cNvPr id="10" name="Rektangel">
            <a:extLst>
              <a:ext uri="{FF2B5EF4-FFF2-40B4-BE49-F238E27FC236}">
                <a16:creationId xmlns:a16="http://schemas.microsoft.com/office/drawing/2014/main" id="{D9E19240-F7DC-C987-BC1A-6D07B4ADD514}"/>
              </a:ext>
            </a:extLst>
          </p:cNvPr>
          <p:cNvSpPr/>
          <p:nvPr/>
        </p:nvSpPr>
        <p:spPr>
          <a:xfrm>
            <a:off x="1784547" y="4785834"/>
            <a:ext cx="2873140" cy="654035"/>
          </a:xfrm>
          <a:prstGeom prst="rect">
            <a:avLst/>
          </a:prstGeom>
          <a:solidFill>
            <a:srgbClr val="FFFFF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11" name="DIGITAL / VIRTUELL…">
            <a:extLst>
              <a:ext uri="{FF2B5EF4-FFF2-40B4-BE49-F238E27FC236}">
                <a16:creationId xmlns:a16="http://schemas.microsoft.com/office/drawing/2014/main" id="{04899971-192E-00A4-6666-20A4BA2B4AF2}"/>
              </a:ext>
            </a:extLst>
          </p:cNvPr>
          <p:cNvSpPr txBox="1"/>
          <p:nvPr/>
        </p:nvSpPr>
        <p:spPr>
          <a:xfrm>
            <a:off x="2498069" y="4851280"/>
            <a:ext cx="1446089" cy="482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defTabSz="457200">
              <a:defRPr sz="1200" b="1">
                <a:solidFill>
                  <a:srgbClr val="7A2B1F"/>
                </a:solidFill>
                <a:latin typeface="Century Gothic"/>
                <a:ea typeface="Century Gothic"/>
                <a:cs typeface="Century Gothic"/>
                <a:sym typeface="Century Gothic"/>
              </a:defRPr>
            </a:pPr>
            <a:r>
              <a:rPr lang="nb-NO"/>
              <a:t>DIGITAL / VIRTUELL</a:t>
            </a:r>
          </a:p>
          <a:p>
            <a:pPr defTabSz="457200">
              <a:defRPr sz="1200" b="1">
                <a:solidFill>
                  <a:srgbClr val="7A2B1F"/>
                </a:solidFill>
                <a:latin typeface="Century Gothic"/>
                <a:ea typeface="Century Gothic"/>
                <a:cs typeface="Century Gothic"/>
                <a:sym typeface="Century Gothic"/>
              </a:defRPr>
            </a:pPr>
            <a:r>
              <a:rPr lang="nb-NO"/>
              <a:t>UNDERVISNING </a:t>
            </a:r>
          </a:p>
        </p:txBody>
      </p:sp>
      <p:sp>
        <p:nvSpPr>
          <p:cNvPr id="12" name="Rektangel">
            <a:extLst>
              <a:ext uri="{FF2B5EF4-FFF2-40B4-BE49-F238E27FC236}">
                <a16:creationId xmlns:a16="http://schemas.microsoft.com/office/drawing/2014/main" id="{CABF0472-DC5A-6121-3E6E-B08D06E98A99}"/>
              </a:ext>
            </a:extLst>
          </p:cNvPr>
          <p:cNvSpPr/>
          <p:nvPr/>
        </p:nvSpPr>
        <p:spPr>
          <a:xfrm>
            <a:off x="1784547" y="5677415"/>
            <a:ext cx="2873140" cy="654035"/>
          </a:xfrm>
          <a:prstGeom prst="rect">
            <a:avLst/>
          </a:prstGeom>
          <a:solidFill>
            <a:srgbClr val="FFFFF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13" name="E-LÆRING">
            <a:extLst>
              <a:ext uri="{FF2B5EF4-FFF2-40B4-BE49-F238E27FC236}">
                <a16:creationId xmlns:a16="http://schemas.microsoft.com/office/drawing/2014/main" id="{4636DF5F-6766-477B-0346-F2E59825E242}"/>
              </a:ext>
            </a:extLst>
          </p:cNvPr>
          <p:cNvSpPr txBox="1"/>
          <p:nvPr/>
        </p:nvSpPr>
        <p:spPr>
          <a:xfrm>
            <a:off x="2223821" y="5838111"/>
            <a:ext cx="1994595"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defTabSz="457200">
              <a:defRPr sz="1200" b="1">
                <a:solidFill>
                  <a:srgbClr val="7A2B1F"/>
                </a:solidFill>
                <a:latin typeface="Century Gothic"/>
                <a:ea typeface="Century Gothic"/>
                <a:cs typeface="Century Gothic"/>
                <a:sym typeface="Century Gothic"/>
              </a:defRPr>
            </a:pPr>
            <a:r>
              <a:rPr lang="nb-NO"/>
              <a:t>E-LÆRING (ON-DEMAND) </a:t>
            </a:r>
          </a:p>
        </p:txBody>
      </p:sp>
      <p:sp>
        <p:nvSpPr>
          <p:cNvPr id="14" name="Rektangel">
            <a:extLst>
              <a:ext uri="{FF2B5EF4-FFF2-40B4-BE49-F238E27FC236}">
                <a16:creationId xmlns:a16="http://schemas.microsoft.com/office/drawing/2014/main" id="{5FFE5AF5-9FC3-27D5-63A4-1C8A4A09FD05}"/>
              </a:ext>
            </a:extLst>
          </p:cNvPr>
          <p:cNvSpPr/>
          <p:nvPr/>
        </p:nvSpPr>
        <p:spPr>
          <a:xfrm>
            <a:off x="5065831" y="6643900"/>
            <a:ext cx="2873139" cy="654035"/>
          </a:xfrm>
          <a:prstGeom prst="rect">
            <a:avLst/>
          </a:prstGeom>
          <a:solidFill>
            <a:srgbClr val="FFFFF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15" name="Rektangel">
            <a:extLst>
              <a:ext uri="{FF2B5EF4-FFF2-40B4-BE49-F238E27FC236}">
                <a16:creationId xmlns:a16="http://schemas.microsoft.com/office/drawing/2014/main" id="{6AFDC549-2E66-2736-7EA3-D2DE4C2E6ED4}"/>
              </a:ext>
            </a:extLst>
          </p:cNvPr>
          <p:cNvSpPr/>
          <p:nvPr/>
        </p:nvSpPr>
        <p:spPr>
          <a:xfrm>
            <a:off x="5065831" y="2561147"/>
            <a:ext cx="2873139" cy="654035"/>
          </a:xfrm>
          <a:prstGeom prst="rect">
            <a:avLst/>
          </a:prstGeom>
          <a:solidFill>
            <a:srgbClr val="FFFFF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16" name="EKSPERIMENTELL LÆRING…">
            <a:extLst>
              <a:ext uri="{FF2B5EF4-FFF2-40B4-BE49-F238E27FC236}">
                <a16:creationId xmlns:a16="http://schemas.microsoft.com/office/drawing/2014/main" id="{A039AD09-0AB6-F848-746D-3C16D4884CB9}"/>
              </a:ext>
            </a:extLst>
          </p:cNvPr>
          <p:cNvSpPr txBox="1"/>
          <p:nvPr/>
        </p:nvSpPr>
        <p:spPr>
          <a:xfrm>
            <a:off x="5972832" y="6728692"/>
            <a:ext cx="1059136" cy="482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defTabSz="457200">
              <a:defRPr sz="1200" b="1">
                <a:solidFill>
                  <a:srgbClr val="7A2B1F"/>
                </a:solidFill>
                <a:latin typeface="Century Gothic"/>
                <a:ea typeface="Century Gothic"/>
                <a:cs typeface="Century Gothic"/>
                <a:sym typeface="Century Gothic"/>
              </a:defRPr>
            </a:pPr>
            <a:r>
              <a:rPr lang="nb-NO"/>
              <a:t>LÆRING </a:t>
            </a:r>
          </a:p>
          <a:p>
            <a:pPr defTabSz="457200">
              <a:defRPr sz="1200" b="1">
                <a:solidFill>
                  <a:srgbClr val="7A2B1F"/>
                </a:solidFill>
                <a:latin typeface="Century Gothic"/>
                <a:ea typeface="Century Gothic"/>
                <a:cs typeface="Century Gothic"/>
                <a:sym typeface="Century Gothic"/>
              </a:defRPr>
            </a:pPr>
            <a:r>
              <a:rPr lang="nb-NO"/>
              <a:t>I PROSJEKTER</a:t>
            </a:r>
          </a:p>
        </p:txBody>
      </p:sp>
      <p:sp>
        <p:nvSpPr>
          <p:cNvPr id="17" name="Rektangel">
            <a:extLst>
              <a:ext uri="{FF2B5EF4-FFF2-40B4-BE49-F238E27FC236}">
                <a16:creationId xmlns:a16="http://schemas.microsoft.com/office/drawing/2014/main" id="{F51D2142-B97E-BD98-A77F-416DDD8338F1}"/>
              </a:ext>
            </a:extLst>
          </p:cNvPr>
          <p:cNvSpPr/>
          <p:nvPr/>
        </p:nvSpPr>
        <p:spPr>
          <a:xfrm>
            <a:off x="8347113" y="3873982"/>
            <a:ext cx="2873140" cy="654035"/>
          </a:xfrm>
          <a:prstGeom prst="rect">
            <a:avLst/>
          </a:prstGeom>
          <a:solidFill>
            <a:srgbClr val="FFFFF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18" name="COACHING">
            <a:extLst>
              <a:ext uri="{FF2B5EF4-FFF2-40B4-BE49-F238E27FC236}">
                <a16:creationId xmlns:a16="http://schemas.microsoft.com/office/drawing/2014/main" id="{3E92FEF5-14ED-7760-9662-50B30A2A6660}"/>
              </a:ext>
            </a:extLst>
          </p:cNvPr>
          <p:cNvSpPr txBox="1"/>
          <p:nvPr/>
        </p:nvSpPr>
        <p:spPr>
          <a:xfrm>
            <a:off x="9293815" y="4034679"/>
            <a:ext cx="979736"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7A2B1F"/>
                </a:solidFill>
                <a:latin typeface="Century Gothic"/>
                <a:ea typeface="Century Gothic"/>
                <a:cs typeface="Century Gothic"/>
                <a:sym typeface="Century Gothic"/>
              </a:defRPr>
            </a:lvl1pPr>
          </a:lstStyle>
          <a:p>
            <a:r>
              <a:rPr lang="nb-NO"/>
              <a:t>COACHING</a:t>
            </a:r>
          </a:p>
        </p:txBody>
      </p:sp>
      <p:sp>
        <p:nvSpPr>
          <p:cNvPr id="19" name="Rektangel">
            <a:extLst>
              <a:ext uri="{FF2B5EF4-FFF2-40B4-BE49-F238E27FC236}">
                <a16:creationId xmlns:a16="http://schemas.microsoft.com/office/drawing/2014/main" id="{C0BEC6F7-183C-3476-51CE-FFA75F343100}"/>
              </a:ext>
            </a:extLst>
          </p:cNvPr>
          <p:cNvSpPr/>
          <p:nvPr/>
        </p:nvSpPr>
        <p:spPr>
          <a:xfrm>
            <a:off x="8347113" y="4785834"/>
            <a:ext cx="2873140" cy="654035"/>
          </a:xfrm>
          <a:prstGeom prst="rect">
            <a:avLst/>
          </a:prstGeom>
          <a:solidFill>
            <a:srgbClr val="FFFFF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20" name="MENTORPROGRAM">
            <a:extLst>
              <a:ext uri="{FF2B5EF4-FFF2-40B4-BE49-F238E27FC236}">
                <a16:creationId xmlns:a16="http://schemas.microsoft.com/office/drawing/2014/main" id="{AF7D2668-FB40-8D8C-CB31-759B338DA729}"/>
              </a:ext>
            </a:extLst>
          </p:cNvPr>
          <p:cNvSpPr txBox="1"/>
          <p:nvPr/>
        </p:nvSpPr>
        <p:spPr>
          <a:xfrm>
            <a:off x="9037756" y="4946530"/>
            <a:ext cx="1491854"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7A2B1F"/>
                </a:solidFill>
                <a:latin typeface="Century Gothic"/>
                <a:ea typeface="Century Gothic"/>
                <a:cs typeface="Century Gothic"/>
                <a:sym typeface="Century Gothic"/>
              </a:defRPr>
            </a:lvl1pPr>
          </a:lstStyle>
          <a:p>
            <a:r>
              <a:rPr lang="nb-NO"/>
              <a:t>MENTORPROGRAM</a:t>
            </a:r>
          </a:p>
        </p:txBody>
      </p:sp>
      <p:sp>
        <p:nvSpPr>
          <p:cNvPr id="21" name="Rektangel">
            <a:extLst>
              <a:ext uri="{FF2B5EF4-FFF2-40B4-BE49-F238E27FC236}">
                <a16:creationId xmlns:a16="http://schemas.microsoft.com/office/drawing/2014/main" id="{0E8B4B57-4617-0015-C1C1-E622249BCCA2}"/>
              </a:ext>
            </a:extLst>
          </p:cNvPr>
          <p:cNvSpPr/>
          <p:nvPr/>
        </p:nvSpPr>
        <p:spPr>
          <a:xfrm>
            <a:off x="8347113" y="5697685"/>
            <a:ext cx="2873140" cy="654035"/>
          </a:xfrm>
          <a:prstGeom prst="rect">
            <a:avLst/>
          </a:prstGeom>
          <a:solidFill>
            <a:srgbClr val="FFFFF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22" name="BØKER">
            <a:extLst>
              <a:ext uri="{FF2B5EF4-FFF2-40B4-BE49-F238E27FC236}">
                <a16:creationId xmlns:a16="http://schemas.microsoft.com/office/drawing/2014/main" id="{5AA7C06F-3DC3-306D-1EA2-5CEE7B73FB5D}"/>
              </a:ext>
            </a:extLst>
          </p:cNvPr>
          <p:cNvSpPr txBox="1"/>
          <p:nvPr/>
        </p:nvSpPr>
        <p:spPr>
          <a:xfrm>
            <a:off x="9034669" y="5858382"/>
            <a:ext cx="1498031"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defTabSz="457200">
              <a:defRPr sz="1200" b="1">
                <a:solidFill>
                  <a:srgbClr val="7A2B1F"/>
                </a:solidFill>
                <a:latin typeface="Century Gothic"/>
                <a:ea typeface="Century Gothic"/>
                <a:cs typeface="Century Gothic"/>
                <a:sym typeface="Century Gothic"/>
              </a:defRPr>
            </a:pPr>
            <a:r>
              <a:rPr lang="nb-NO"/>
              <a:t>BØKER / RESEARCH</a:t>
            </a:r>
          </a:p>
        </p:txBody>
      </p:sp>
      <p:sp>
        <p:nvSpPr>
          <p:cNvPr id="23" name="ORGANISERT LÆRING…">
            <a:extLst>
              <a:ext uri="{FF2B5EF4-FFF2-40B4-BE49-F238E27FC236}">
                <a16:creationId xmlns:a16="http://schemas.microsoft.com/office/drawing/2014/main" id="{CB9FC907-96E9-B459-BB04-7DFF9B90EAAA}"/>
              </a:ext>
            </a:extLst>
          </p:cNvPr>
          <p:cNvSpPr txBox="1"/>
          <p:nvPr/>
        </p:nvSpPr>
        <p:spPr>
          <a:xfrm>
            <a:off x="5613263" y="2643540"/>
            <a:ext cx="1778273" cy="482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defTabSz="457200">
              <a:defRPr sz="1200" b="1">
                <a:solidFill>
                  <a:srgbClr val="7A2B1F"/>
                </a:solidFill>
                <a:latin typeface="Century Gothic"/>
                <a:ea typeface="Century Gothic"/>
                <a:cs typeface="Century Gothic"/>
                <a:sym typeface="Century Gothic"/>
              </a:defRPr>
            </a:pPr>
            <a:r>
              <a:rPr lang="nb-NO"/>
              <a:t>ORGANISERT LÆRING </a:t>
            </a:r>
          </a:p>
          <a:p>
            <a:pPr defTabSz="457200">
              <a:defRPr sz="1200" b="1">
                <a:solidFill>
                  <a:srgbClr val="7A2B1F"/>
                </a:solidFill>
                <a:latin typeface="Century Gothic"/>
                <a:ea typeface="Century Gothic"/>
                <a:cs typeface="Century Gothic"/>
                <a:sym typeface="Century Gothic"/>
              </a:defRPr>
            </a:pPr>
            <a:r>
              <a:rPr lang="nb-NO"/>
              <a:t>I ARBEIDSSITUASJONEN</a:t>
            </a:r>
          </a:p>
        </p:txBody>
      </p:sp>
      <p:sp>
        <p:nvSpPr>
          <p:cNvPr id="24" name="RÅD PÅ VEIEN">
            <a:extLst>
              <a:ext uri="{FF2B5EF4-FFF2-40B4-BE49-F238E27FC236}">
                <a16:creationId xmlns:a16="http://schemas.microsoft.com/office/drawing/2014/main" id="{1624C6DC-F2A2-88A1-7377-017E29E5A81D}"/>
              </a:ext>
            </a:extLst>
          </p:cNvPr>
          <p:cNvSpPr txBox="1"/>
          <p:nvPr/>
        </p:nvSpPr>
        <p:spPr>
          <a:xfrm>
            <a:off x="476457" y="570401"/>
            <a:ext cx="3678892" cy="5334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EKSEMPLER PÅ TILTAK</a:t>
            </a:r>
          </a:p>
        </p:txBody>
      </p:sp>
    </p:spTree>
    <p:extLst>
      <p:ext uri="{BB962C8B-B14F-4D97-AF65-F5344CB8AC3E}">
        <p14:creationId xmlns:p14="http://schemas.microsoft.com/office/powerpoint/2010/main" val="3914628906"/>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 name="Oval"/>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lang="nb-NO"/>
          </a:p>
        </p:txBody>
      </p:sp>
      <p:sp>
        <p:nvSpPr>
          <p:cNvPr id="475" name="STEG 1"/>
          <p:cNvSpPr txBox="1"/>
          <p:nvPr/>
        </p:nvSpPr>
        <p:spPr>
          <a:xfrm>
            <a:off x="11731094" y="691089"/>
            <a:ext cx="59278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4</a:t>
            </a:r>
          </a:p>
        </p:txBody>
      </p:sp>
      <p:sp>
        <p:nvSpPr>
          <p:cNvPr id="476" name="RÅD PÅ VEIEN"/>
          <p:cNvSpPr txBox="1"/>
          <p:nvPr/>
        </p:nvSpPr>
        <p:spPr>
          <a:xfrm>
            <a:off x="476457" y="462679"/>
            <a:ext cx="6237285" cy="7489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GJENNOMFØRINGEN SATT I SYSTEM </a:t>
            </a:r>
          </a:p>
          <a:p>
            <a:pPr algn="l" defTabSz="457200">
              <a:defRPr sz="1400" b="1">
                <a:solidFill>
                  <a:srgbClr val="000000"/>
                </a:solidFill>
                <a:latin typeface="Century Gothic"/>
                <a:ea typeface="Century Gothic"/>
                <a:cs typeface="Century Gothic"/>
                <a:sym typeface="Century Gothic"/>
              </a:defRPr>
            </a:pPr>
            <a:r>
              <a:rPr lang="nb-NO"/>
              <a:t>Prosessen  - årshjul» eller prosjektperiode</a:t>
            </a:r>
          </a:p>
        </p:txBody>
      </p:sp>
      <p:sp>
        <p:nvSpPr>
          <p:cNvPr id="2" name="Når kartlegging av kompetanse er utført og kompetansemål er satt samt prioritert, er det tid for å se på hvilke tiltak som skal gjennomføres for å nå målene.…">
            <a:extLst>
              <a:ext uri="{FF2B5EF4-FFF2-40B4-BE49-F238E27FC236}">
                <a16:creationId xmlns:a16="http://schemas.microsoft.com/office/drawing/2014/main" id="{A29DB5B4-4051-8C80-E4D6-217D1D531574}"/>
              </a:ext>
            </a:extLst>
          </p:cNvPr>
          <p:cNvSpPr txBox="1"/>
          <p:nvPr/>
        </p:nvSpPr>
        <p:spPr>
          <a:xfrm>
            <a:off x="846652" y="2676913"/>
            <a:ext cx="4056107" cy="5682234"/>
          </a:xfrm>
          <a:custGeom>
            <a:avLst/>
            <a:gdLst>
              <a:gd name="connsiteX0" fmla="*/ 0 w 4056107"/>
              <a:gd name="connsiteY0" fmla="*/ 0 h 5682234"/>
              <a:gd name="connsiteX1" fmla="*/ 716579 w 4056107"/>
              <a:gd name="connsiteY1" fmla="*/ 0 h 5682234"/>
              <a:gd name="connsiteX2" fmla="*/ 1270914 w 4056107"/>
              <a:gd name="connsiteY2" fmla="*/ 0 h 5682234"/>
              <a:gd name="connsiteX3" fmla="*/ 1906370 w 4056107"/>
              <a:gd name="connsiteY3" fmla="*/ 0 h 5682234"/>
              <a:gd name="connsiteX4" fmla="*/ 2663510 w 4056107"/>
              <a:gd name="connsiteY4" fmla="*/ 0 h 5682234"/>
              <a:gd name="connsiteX5" fmla="*/ 3339528 w 4056107"/>
              <a:gd name="connsiteY5" fmla="*/ 0 h 5682234"/>
              <a:gd name="connsiteX6" fmla="*/ 4056107 w 4056107"/>
              <a:gd name="connsiteY6" fmla="*/ 0 h 5682234"/>
              <a:gd name="connsiteX7" fmla="*/ 4056107 w 4056107"/>
              <a:gd name="connsiteY7" fmla="*/ 754925 h 5682234"/>
              <a:gd name="connsiteX8" fmla="*/ 4056107 w 4056107"/>
              <a:gd name="connsiteY8" fmla="*/ 1453026 h 5682234"/>
              <a:gd name="connsiteX9" fmla="*/ 4056107 w 4056107"/>
              <a:gd name="connsiteY9" fmla="*/ 2321598 h 5682234"/>
              <a:gd name="connsiteX10" fmla="*/ 4056107 w 4056107"/>
              <a:gd name="connsiteY10" fmla="*/ 3019700 h 5682234"/>
              <a:gd name="connsiteX11" fmla="*/ 4056107 w 4056107"/>
              <a:gd name="connsiteY11" fmla="*/ 3660982 h 5682234"/>
              <a:gd name="connsiteX12" fmla="*/ 4056107 w 4056107"/>
              <a:gd name="connsiteY12" fmla="*/ 4359083 h 5682234"/>
              <a:gd name="connsiteX13" fmla="*/ 4056107 w 4056107"/>
              <a:gd name="connsiteY13" fmla="*/ 5682234 h 5682234"/>
              <a:gd name="connsiteX14" fmla="*/ 3380089 w 4056107"/>
              <a:gd name="connsiteY14" fmla="*/ 5682234 h 5682234"/>
              <a:gd name="connsiteX15" fmla="*/ 2704071 w 4056107"/>
              <a:gd name="connsiteY15" fmla="*/ 5682234 h 5682234"/>
              <a:gd name="connsiteX16" fmla="*/ 2109176 w 4056107"/>
              <a:gd name="connsiteY16" fmla="*/ 5682234 h 5682234"/>
              <a:gd name="connsiteX17" fmla="*/ 1433158 w 4056107"/>
              <a:gd name="connsiteY17" fmla="*/ 5682234 h 5682234"/>
              <a:gd name="connsiteX18" fmla="*/ 757140 w 4056107"/>
              <a:gd name="connsiteY18" fmla="*/ 5682234 h 5682234"/>
              <a:gd name="connsiteX19" fmla="*/ 0 w 4056107"/>
              <a:gd name="connsiteY19" fmla="*/ 5682234 h 5682234"/>
              <a:gd name="connsiteX20" fmla="*/ 0 w 4056107"/>
              <a:gd name="connsiteY20" fmla="*/ 4870485 h 5682234"/>
              <a:gd name="connsiteX21" fmla="*/ 0 w 4056107"/>
              <a:gd name="connsiteY21" fmla="*/ 4115560 h 5682234"/>
              <a:gd name="connsiteX22" fmla="*/ 0 w 4056107"/>
              <a:gd name="connsiteY22" fmla="*/ 3303811 h 5682234"/>
              <a:gd name="connsiteX23" fmla="*/ 0 w 4056107"/>
              <a:gd name="connsiteY23" fmla="*/ 2435241 h 5682234"/>
              <a:gd name="connsiteX24" fmla="*/ 0 w 4056107"/>
              <a:gd name="connsiteY24" fmla="*/ 1566672 h 5682234"/>
              <a:gd name="connsiteX25" fmla="*/ 0 w 4056107"/>
              <a:gd name="connsiteY25" fmla="*/ 698102 h 5682234"/>
              <a:gd name="connsiteX26" fmla="*/ 0 w 4056107"/>
              <a:gd name="connsiteY26" fmla="*/ 0 h 5682234"/>
              <a:gd name="connsiteX0" fmla="*/ 0 w 4056107"/>
              <a:gd name="connsiteY0" fmla="*/ 0 h 5682234"/>
              <a:gd name="connsiteX1" fmla="*/ 635457 w 4056107"/>
              <a:gd name="connsiteY1" fmla="*/ 0 h 5682234"/>
              <a:gd name="connsiteX2" fmla="*/ 1189791 w 4056107"/>
              <a:gd name="connsiteY2" fmla="*/ 0 h 5682234"/>
              <a:gd name="connsiteX3" fmla="*/ 1946931 w 4056107"/>
              <a:gd name="connsiteY3" fmla="*/ 0 h 5682234"/>
              <a:gd name="connsiteX4" fmla="*/ 2582388 w 4056107"/>
              <a:gd name="connsiteY4" fmla="*/ 0 h 5682234"/>
              <a:gd name="connsiteX5" fmla="*/ 3217845 w 4056107"/>
              <a:gd name="connsiteY5" fmla="*/ 0 h 5682234"/>
              <a:gd name="connsiteX6" fmla="*/ 4056107 w 4056107"/>
              <a:gd name="connsiteY6" fmla="*/ 0 h 5682234"/>
              <a:gd name="connsiteX7" fmla="*/ 4056107 w 4056107"/>
              <a:gd name="connsiteY7" fmla="*/ 698102 h 5682234"/>
              <a:gd name="connsiteX8" fmla="*/ 4056107 w 4056107"/>
              <a:gd name="connsiteY8" fmla="*/ 1509849 h 5682234"/>
              <a:gd name="connsiteX9" fmla="*/ 4056107 w 4056107"/>
              <a:gd name="connsiteY9" fmla="*/ 2207953 h 5682234"/>
              <a:gd name="connsiteX10" fmla="*/ 4056107 w 4056107"/>
              <a:gd name="connsiteY10" fmla="*/ 2906055 h 5682234"/>
              <a:gd name="connsiteX11" fmla="*/ 4056107 w 4056107"/>
              <a:gd name="connsiteY11" fmla="*/ 3717804 h 5682234"/>
              <a:gd name="connsiteX12" fmla="*/ 4056107 w 4056107"/>
              <a:gd name="connsiteY12" fmla="*/ 4586374 h 5682234"/>
              <a:gd name="connsiteX13" fmla="*/ 4056107 w 4056107"/>
              <a:gd name="connsiteY13" fmla="*/ 5682234 h 5682234"/>
              <a:gd name="connsiteX14" fmla="*/ 3380089 w 4056107"/>
              <a:gd name="connsiteY14" fmla="*/ 5682234 h 5682234"/>
              <a:gd name="connsiteX15" fmla="*/ 2785193 w 4056107"/>
              <a:gd name="connsiteY15" fmla="*/ 5682234 h 5682234"/>
              <a:gd name="connsiteX16" fmla="*/ 2109176 w 4056107"/>
              <a:gd name="connsiteY16" fmla="*/ 5682234 h 5682234"/>
              <a:gd name="connsiteX17" fmla="*/ 1352036 w 4056107"/>
              <a:gd name="connsiteY17" fmla="*/ 5682234 h 5682234"/>
              <a:gd name="connsiteX18" fmla="*/ 676018 w 4056107"/>
              <a:gd name="connsiteY18" fmla="*/ 5682234 h 5682234"/>
              <a:gd name="connsiteX19" fmla="*/ 0 w 4056107"/>
              <a:gd name="connsiteY19" fmla="*/ 5682234 h 5682234"/>
              <a:gd name="connsiteX20" fmla="*/ 0 w 4056107"/>
              <a:gd name="connsiteY20" fmla="*/ 4984130 h 5682234"/>
              <a:gd name="connsiteX21" fmla="*/ 0 w 4056107"/>
              <a:gd name="connsiteY21" fmla="*/ 4229206 h 5682234"/>
              <a:gd name="connsiteX22" fmla="*/ 0 w 4056107"/>
              <a:gd name="connsiteY22" fmla="*/ 3303811 h 5682234"/>
              <a:gd name="connsiteX23" fmla="*/ 0 w 4056107"/>
              <a:gd name="connsiteY23" fmla="*/ 2492064 h 5682234"/>
              <a:gd name="connsiteX24" fmla="*/ 0 w 4056107"/>
              <a:gd name="connsiteY24" fmla="*/ 1737139 h 5682234"/>
              <a:gd name="connsiteX25" fmla="*/ 0 w 4056107"/>
              <a:gd name="connsiteY25" fmla="*/ 1095858 h 5682234"/>
              <a:gd name="connsiteX26" fmla="*/ 0 w 4056107"/>
              <a:gd name="connsiteY26" fmla="*/ 0 h 5682234"/>
              <a:gd name="connsiteX0" fmla="*/ 0 w 4056107"/>
              <a:gd name="connsiteY0" fmla="*/ 0 h 5682234"/>
              <a:gd name="connsiteX1" fmla="*/ 716579 w 4056107"/>
              <a:gd name="connsiteY1" fmla="*/ 0 h 5682234"/>
              <a:gd name="connsiteX2" fmla="*/ 1270914 w 4056107"/>
              <a:gd name="connsiteY2" fmla="*/ 0 h 5682234"/>
              <a:gd name="connsiteX3" fmla="*/ 1906370 w 4056107"/>
              <a:gd name="connsiteY3" fmla="*/ 0 h 5682234"/>
              <a:gd name="connsiteX4" fmla="*/ 2663510 w 4056107"/>
              <a:gd name="connsiteY4" fmla="*/ 0 h 5682234"/>
              <a:gd name="connsiteX5" fmla="*/ 3339528 w 4056107"/>
              <a:gd name="connsiteY5" fmla="*/ 0 h 5682234"/>
              <a:gd name="connsiteX6" fmla="*/ 4056107 w 4056107"/>
              <a:gd name="connsiteY6" fmla="*/ 0 h 5682234"/>
              <a:gd name="connsiteX7" fmla="*/ 4056107 w 4056107"/>
              <a:gd name="connsiteY7" fmla="*/ 754925 h 5682234"/>
              <a:gd name="connsiteX8" fmla="*/ 4056107 w 4056107"/>
              <a:gd name="connsiteY8" fmla="*/ 1453026 h 5682234"/>
              <a:gd name="connsiteX9" fmla="*/ 4056107 w 4056107"/>
              <a:gd name="connsiteY9" fmla="*/ 2321598 h 5682234"/>
              <a:gd name="connsiteX10" fmla="*/ 4056107 w 4056107"/>
              <a:gd name="connsiteY10" fmla="*/ 3019700 h 5682234"/>
              <a:gd name="connsiteX11" fmla="*/ 4056107 w 4056107"/>
              <a:gd name="connsiteY11" fmla="*/ 3660982 h 5682234"/>
              <a:gd name="connsiteX12" fmla="*/ 4056107 w 4056107"/>
              <a:gd name="connsiteY12" fmla="*/ 4359083 h 5682234"/>
              <a:gd name="connsiteX13" fmla="*/ 4056107 w 4056107"/>
              <a:gd name="connsiteY13" fmla="*/ 5682234 h 5682234"/>
              <a:gd name="connsiteX14" fmla="*/ 3380089 w 4056107"/>
              <a:gd name="connsiteY14" fmla="*/ 5682234 h 5682234"/>
              <a:gd name="connsiteX15" fmla="*/ 2704071 w 4056107"/>
              <a:gd name="connsiteY15" fmla="*/ 5682234 h 5682234"/>
              <a:gd name="connsiteX16" fmla="*/ 2109176 w 4056107"/>
              <a:gd name="connsiteY16" fmla="*/ 5682234 h 5682234"/>
              <a:gd name="connsiteX17" fmla="*/ 1433158 w 4056107"/>
              <a:gd name="connsiteY17" fmla="*/ 5682234 h 5682234"/>
              <a:gd name="connsiteX18" fmla="*/ 757140 w 4056107"/>
              <a:gd name="connsiteY18" fmla="*/ 5682234 h 5682234"/>
              <a:gd name="connsiteX19" fmla="*/ 0 w 4056107"/>
              <a:gd name="connsiteY19" fmla="*/ 5682234 h 5682234"/>
              <a:gd name="connsiteX20" fmla="*/ 0 w 4056107"/>
              <a:gd name="connsiteY20" fmla="*/ 4870485 h 5682234"/>
              <a:gd name="connsiteX21" fmla="*/ 0 w 4056107"/>
              <a:gd name="connsiteY21" fmla="*/ 4115560 h 5682234"/>
              <a:gd name="connsiteX22" fmla="*/ 0 w 4056107"/>
              <a:gd name="connsiteY22" fmla="*/ 3303811 h 5682234"/>
              <a:gd name="connsiteX23" fmla="*/ 0 w 4056107"/>
              <a:gd name="connsiteY23" fmla="*/ 2435241 h 5682234"/>
              <a:gd name="connsiteX24" fmla="*/ 0 w 4056107"/>
              <a:gd name="connsiteY24" fmla="*/ 1566672 h 5682234"/>
              <a:gd name="connsiteX25" fmla="*/ 0 w 4056107"/>
              <a:gd name="connsiteY25" fmla="*/ 698102 h 5682234"/>
              <a:gd name="connsiteX26" fmla="*/ 0 w 4056107"/>
              <a:gd name="connsiteY26" fmla="*/ 0 h 5682234"/>
              <a:gd name="connsiteX0" fmla="*/ 0 w 4056107"/>
              <a:gd name="connsiteY0" fmla="*/ 0 h 5682234"/>
              <a:gd name="connsiteX1" fmla="*/ 716579 w 4056107"/>
              <a:gd name="connsiteY1" fmla="*/ 0 h 5682234"/>
              <a:gd name="connsiteX2" fmla="*/ 1270914 w 4056107"/>
              <a:gd name="connsiteY2" fmla="*/ 0 h 5682234"/>
              <a:gd name="connsiteX3" fmla="*/ 1906370 w 4056107"/>
              <a:gd name="connsiteY3" fmla="*/ 0 h 5682234"/>
              <a:gd name="connsiteX4" fmla="*/ 2663510 w 4056107"/>
              <a:gd name="connsiteY4" fmla="*/ 0 h 5682234"/>
              <a:gd name="connsiteX5" fmla="*/ 3339528 w 4056107"/>
              <a:gd name="connsiteY5" fmla="*/ 0 h 5682234"/>
              <a:gd name="connsiteX6" fmla="*/ 4056107 w 4056107"/>
              <a:gd name="connsiteY6" fmla="*/ 0 h 5682234"/>
              <a:gd name="connsiteX7" fmla="*/ 4056107 w 4056107"/>
              <a:gd name="connsiteY7" fmla="*/ 754925 h 5682234"/>
              <a:gd name="connsiteX8" fmla="*/ 4056107 w 4056107"/>
              <a:gd name="connsiteY8" fmla="*/ 1453026 h 5682234"/>
              <a:gd name="connsiteX9" fmla="*/ 4056107 w 4056107"/>
              <a:gd name="connsiteY9" fmla="*/ 2321598 h 5682234"/>
              <a:gd name="connsiteX10" fmla="*/ 4056107 w 4056107"/>
              <a:gd name="connsiteY10" fmla="*/ 3019700 h 5682234"/>
              <a:gd name="connsiteX11" fmla="*/ 4056107 w 4056107"/>
              <a:gd name="connsiteY11" fmla="*/ 3660982 h 5682234"/>
              <a:gd name="connsiteX12" fmla="*/ 4056107 w 4056107"/>
              <a:gd name="connsiteY12" fmla="*/ 4359083 h 5682234"/>
              <a:gd name="connsiteX13" fmla="*/ 4056107 w 4056107"/>
              <a:gd name="connsiteY13" fmla="*/ 5682234 h 5682234"/>
              <a:gd name="connsiteX14" fmla="*/ 3380089 w 4056107"/>
              <a:gd name="connsiteY14" fmla="*/ 5682234 h 5682234"/>
              <a:gd name="connsiteX15" fmla="*/ 2704071 w 4056107"/>
              <a:gd name="connsiteY15" fmla="*/ 5682234 h 5682234"/>
              <a:gd name="connsiteX16" fmla="*/ 2109176 w 4056107"/>
              <a:gd name="connsiteY16" fmla="*/ 5682234 h 5682234"/>
              <a:gd name="connsiteX17" fmla="*/ 1433158 w 4056107"/>
              <a:gd name="connsiteY17" fmla="*/ 5682234 h 5682234"/>
              <a:gd name="connsiteX18" fmla="*/ 757140 w 4056107"/>
              <a:gd name="connsiteY18" fmla="*/ 5682234 h 5682234"/>
              <a:gd name="connsiteX19" fmla="*/ 0 w 4056107"/>
              <a:gd name="connsiteY19" fmla="*/ 5682234 h 5682234"/>
              <a:gd name="connsiteX20" fmla="*/ 0 w 4056107"/>
              <a:gd name="connsiteY20" fmla="*/ 4870485 h 5682234"/>
              <a:gd name="connsiteX21" fmla="*/ 0 w 4056107"/>
              <a:gd name="connsiteY21" fmla="*/ 4115560 h 5682234"/>
              <a:gd name="connsiteX22" fmla="*/ 0 w 4056107"/>
              <a:gd name="connsiteY22" fmla="*/ 3303811 h 5682234"/>
              <a:gd name="connsiteX23" fmla="*/ 0 w 4056107"/>
              <a:gd name="connsiteY23" fmla="*/ 2435241 h 5682234"/>
              <a:gd name="connsiteX24" fmla="*/ 0 w 4056107"/>
              <a:gd name="connsiteY24" fmla="*/ 1566672 h 5682234"/>
              <a:gd name="connsiteX25" fmla="*/ 0 w 4056107"/>
              <a:gd name="connsiteY25" fmla="*/ 698102 h 5682234"/>
              <a:gd name="connsiteX26" fmla="*/ 0 w 4056107"/>
              <a:gd name="connsiteY26" fmla="*/ 0 h 5682234"/>
              <a:gd name="connsiteX0" fmla="*/ 0 w 4056107"/>
              <a:gd name="connsiteY0" fmla="*/ 0 h 5682234"/>
              <a:gd name="connsiteX1" fmla="*/ 716579 w 4056107"/>
              <a:gd name="connsiteY1" fmla="*/ 0 h 5682234"/>
              <a:gd name="connsiteX2" fmla="*/ 1270914 w 4056107"/>
              <a:gd name="connsiteY2" fmla="*/ 0 h 5682234"/>
              <a:gd name="connsiteX3" fmla="*/ 1906370 w 4056107"/>
              <a:gd name="connsiteY3" fmla="*/ 0 h 5682234"/>
              <a:gd name="connsiteX4" fmla="*/ 2663510 w 4056107"/>
              <a:gd name="connsiteY4" fmla="*/ 0 h 5682234"/>
              <a:gd name="connsiteX5" fmla="*/ 3339528 w 4056107"/>
              <a:gd name="connsiteY5" fmla="*/ 0 h 5682234"/>
              <a:gd name="connsiteX6" fmla="*/ 4056107 w 4056107"/>
              <a:gd name="connsiteY6" fmla="*/ 0 h 5682234"/>
              <a:gd name="connsiteX7" fmla="*/ 4056107 w 4056107"/>
              <a:gd name="connsiteY7" fmla="*/ 754925 h 5682234"/>
              <a:gd name="connsiteX8" fmla="*/ 4056107 w 4056107"/>
              <a:gd name="connsiteY8" fmla="*/ 1453026 h 5682234"/>
              <a:gd name="connsiteX9" fmla="*/ 4056107 w 4056107"/>
              <a:gd name="connsiteY9" fmla="*/ 2321598 h 5682234"/>
              <a:gd name="connsiteX10" fmla="*/ 4056107 w 4056107"/>
              <a:gd name="connsiteY10" fmla="*/ 3019700 h 5682234"/>
              <a:gd name="connsiteX11" fmla="*/ 4056107 w 4056107"/>
              <a:gd name="connsiteY11" fmla="*/ 3660982 h 5682234"/>
              <a:gd name="connsiteX12" fmla="*/ 4056107 w 4056107"/>
              <a:gd name="connsiteY12" fmla="*/ 4359083 h 5682234"/>
              <a:gd name="connsiteX13" fmla="*/ 4056107 w 4056107"/>
              <a:gd name="connsiteY13" fmla="*/ 5682234 h 5682234"/>
              <a:gd name="connsiteX14" fmla="*/ 3380089 w 4056107"/>
              <a:gd name="connsiteY14" fmla="*/ 5682234 h 5682234"/>
              <a:gd name="connsiteX15" fmla="*/ 2704071 w 4056107"/>
              <a:gd name="connsiteY15" fmla="*/ 5682234 h 5682234"/>
              <a:gd name="connsiteX16" fmla="*/ 2109176 w 4056107"/>
              <a:gd name="connsiteY16" fmla="*/ 5682234 h 5682234"/>
              <a:gd name="connsiteX17" fmla="*/ 1433158 w 4056107"/>
              <a:gd name="connsiteY17" fmla="*/ 5682234 h 5682234"/>
              <a:gd name="connsiteX18" fmla="*/ 757140 w 4056107"/>
              <a:gd name="connsiteY18" fmla="*/ 5682234 h 5682234"/>
              <a:gd name="connsiteX19" fmla="*/ 0 w 4056107"/>
              <a:gd name="connsiteY19" fmla="*/ 5682234 h 5682234"/>
              <a:gd name="connsiteX20" fmla="*/ 0 w 4056107"/>
              <a:gd name="connsiteY20" fmla="*/ 4870485 h 5682234"/>
              <a:gd name="connsiteX21" fmla="*/ 0 w 4056107"/>
              <a:gd name="connsiteY21" fmla="*/ 4115560 h 5682234"/>
              <a:gd name="connsiteX22" fmla="*/ 0 w 4056107"/>
              <a:gd name="connsiteY22" fmla="*/ 3303811 h 5682234"/>
              <a:gd name="connsiteX23" fmla="*/ 0 w 4056107"/>
              <a:gd name="connsiteY23" fmla="*/ 2435241 h 5682234"/>
              <a:gd name="connsiteX24" fmla="*/ 0 w 4056107"/>
              <a:gd name="connsiteY24" fmla="*/ 1566672 h 5682234"/>
              <a:gd name="connsiteX25" fmla="*/ 0 w 4056107"/>
              <a:gd name="connsiteY25" fmla="*/ 698102 h 5682234"/>
              <a:gd name="connsiteX26" fmla="*/ 0 w 4056107"/>
              <a:gd name="connsiteY26" fmla="*/ 0 h 5682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056107" h="5682234" fill="none" extrusionOk="0">
                <a:moveTo>
                  <a:pt x="0" y="0"/>
                </a:moveTo>
                <a:cubicBezTo>
                  <a:pt x="183534" y="-61462"/>
                  <a:pt x="631506" y="-98353"/>
                  <a:pt x="716579" y="0"/>
                </a:cubicBezTo>
                <a:cubicBezTo>
                  <a:pt x="784311" y="80582"/>
                  <a:pt x="1090634" y="30870"/>
                  <a:pt x="1270914" y="0"/>
                </a:cubicBezTo>
                <a:cubicBezTo>
                  <a:pt x="1586356" y="4710"/>
                  <a:pt x="1669620" y="63180"/>
                  <a:pt x="1906370" y="0"/>
                </a:cubicBezTo>
                <a:cubicBezTo>
                  <a:pt x="2246067" y="41285"/>
                  <a:pt x="2315906" y="-163970"/>
                  <a:pt x="2663510" y="0"/>
                </a:cubicBezTo>
                <a:cubicBezTo>
                  <a:pt x="3034517" y="263"/>
                  <a:pt x="3113304" y="48508"/>
                  <a:pt x="3339528" y="0"/>
                </a:cubicBezTo>
                <a:cubicBezTo>
                  <a:pt x="3653326" y="40665"/>
                  <a:pt x="3910179" y="44071"/>
                  <a:pt x="4056107" y="0"/>
                </a:cubicBezTo>
                <a:cubicBezTo>
                  <a:pt x="4118508" y="274310"/>
                  <a:pt x="3959188" y="310780"/>
                  <a:pt x="4056107" y="754925"/>
                </a:cubicBezTo>
                <a:cubicBezTo>
                  <a:pt x="4080499" y="1112597"/>
                  <a:pt x="4090631" y="1124086"/>
                  <a:pt x="4056107" y="1453026"/>
                </a:cubicBezTo>
                <a:cubicBezTo>
                  <a:pt x="4109180" y="1695169"/>
                  <a:pt x="3999342" y="1917228"/>
                  <a:pt x="4056107" y="2321598"/>
                </a:cubicBezTo>
                <a:cubicBezTo>
                  <a:pt x="4001043" y="2686674"/>
                  <a:pt x="4060507" y="2937512"/>
                  <a:pt x="4056107" y="3019700"/>
                </a:cubicBezTo>
                <a:cubicBezTo>
                  <a:pt x="3998192" y="3110560"/>
                  <a:pt x="4123204" y="3416448"/>
                  <a:pt x="4056107" y="3660982"/>
                </a:cubicBezTo>
                <a:cubicBezTo>
                  <a:pt x="4116428" y="3905249"/>
                  <a:pt x="4193713" y="4131271"/>
                  <a:pt x="4056107" y="4359083"/>
                </a:cubicBezTo>
                <a:cubicBezTo>
                  <a:pt x="3852890" y="4676198"/>
                  <a:pt x="4026527" y="4853152"/>
                  <a:pt x="4056107" y="5682234"/>
                </a:cubicBezTo>
                <a:cubicBezTo>
                  <a:pt x="3809831" y="5591140"/>
                  <a:pt x="3598224" y="5613830"/>
                  <a:pt x="3380089" y="5682234"/>
                </a:cubicBezTo>
                <a:cubicBezTo>
                  <a:pt x="3090373" y="5672697"/>
                  <a:pt x="3013837" y="5582239"/>
                  <a:pt x="2704071" y="5682234"/>
                </a:cubicBezTo>
                <a:cubicBezTo>
                  <a:pt x="2550524" y="5596081"/>
                  <a:pt x="2357951" y="5655226"/>
                  <a:pt x="2109176" y="5682234"/>
                </a:cubicBezTo>
                <a:cubicBezTo>
                  <a:pt x="2020457" y="5524991"/>
                  <a:pt x="1734434" y="5448579"/>
                  <a:pt x="1433158" y="5682234"/>
                </a:cubicBezTo>
                <a:cubicBezTo>
                  <a:pt x="1166568" y="5808395"/>
                  <a:pt x="993402" y="5606097"/>
                  <a:pt x="757140" y="5682234"/>
                </a:cubicBezTo>
                <a:cubicBezTo>
                  <a:pt x="488997" y="5710311"/>
                  <a:pt x="288947" y="5738397"/>
                  <a:pt x="0" y="5682234"/>
                </a:cubicBezTo>
                <a:cubicBezTo>
                  <a:pt x="-63480" y="5536100"/>
                  <a:pt x="27721" y="4956602"/>
                  <a:pt x="0" y="4870485"/>
                </a:cubicBezTo>
                <a:cubicBezTo>
                  <a:pt x="-121615" y="4713785"/>
                  <a:pt x="-10429" y="4403124"/>
                  <a:pt x="0" y="4115560"/>
                </a:cubicBezTo>
                <a:cubicBezTo>
                  <a:pt x="-114596" y="3823392"/>
                  <a:pt x="86694" y="3525665"/>
                  <a:pt x="0" y="3303811"/>
                </a:cubicBezTo>
                <a:cubicBezTo>
                  <a:pt x="-118735" y="3078337"/>
                  <a:pt x="-140293" y="2739481"/>
                  <a:pt x="0" y="2435241"/>
                </a:cubicBezTo>
                <a:cubicBezTo>
                  <a:pt x="-59264" y="2100269"/>
                  <a:pt x="-22557" y="1913517"/>
                  <a:pt x="0" y="1566672"/>
                </a:cubicBezTo>
                <a:cubicBezTo>
                  <a:pt x="-16809" y="1216144"/>
                  <a:pt x="-30243" y="1047727"/>
                  <a:pt x="0" y="698102"/>
                </a:cubicBezTo>
                <a:cubicBezTo>
                  <a:pt x="-181514" y="542494"/>
                  <a:pt x="63853" y="298249"/>
                  <a:pt x="0" y="0"/>
                </a:cubicBezTo>
                <a:close/>
              </a:path>
              <a:path w="4056107" h="5682234" stroke="0" extrusionOk="0">
                <a:moveTo>
                  <a:pt x="0" y="0"/>
                </a:moveTo>
                <a:cubicBezTo>
                  <a:pt x="23036" y="-20286"/>
                  <a:pt x="334197" y="-50985"/>
                  <a:pt x="635457" y="0"/>
                </a:cubicBezTo>
                <a:cubicBezTo>
                  <a:pt x="944264" y="-43325"/>
                  <a:pt x="995067" y="-23162"/>
                  <a:pt x="1189791" y="0"/>
                </a:cubicBezTo>
                <a:cubicBezTo>
                  <a:pt x="1464752" y="-40166"/>
                  <a:pt x="1844458" y="-64851"/>
                  <a:pt x="1946931" y="0"/>
                </a:cubicBezTo>
                <a:cubicBezTo>
                  <a:pt x="2113257" y="101154"/>
                  <a:pt x="2509874" y="-86692"/>
                  <a:pt x="2582388" y="0"/>
                </a:cubicBezTo>
                <a:cubicBezTo>
                  <a:pt x="2801397" y="25856"/>
                  <a:pt x="3020167" y="-103889"/>
                  <a:pt x="3217845" y="0"/>
                </a:cubicBezTo>
                <a:cubicBezTo>
                  <a:pt x="3234118" y="5792"/>
                  <a:pt x="3855556" y="97688"/>
                  <a:pt x="4056107" y="0"/>
                </a:cubicBezTo>
                <a:cubicBezTo>
                  <a:pt x="4038967" y="372508"/>
                  <a:pt x="4101777" y="412770"/>
                  <a:pt x="4056107" y="698102"/>
                </a:cubicBezTo>
                <a:cubicBezTo>
                  <a:pt x="4107900" y="843045"/>
                  <a:pt x="4155158" y="1345634"/>
                  <a:pt x="4056107" y="1509849"/>
                </a:cubicBezTo>
                <a:cubicBezTo>
                  <a:pt x="4126369" y="1622901"/>
                  <a:pt x="4154698" y="1842503"/>
                  <a:pt x="4056107" y="2207953"/>
                </a:cubicBezTo>
                <a:cubicBezTo>
                  <a:pt x="4140169" y="2568700"/>
                  <a:pt x="4037541" y="2782693"/>
                  <a:pt x="4056107" y="2906055"/>
                </a:cubicBezTo>
                <a:cubicBezTo>
                  <a:pt x="3914992" y="3023891"/>
                  <a:pt x="4188307" y="3417836"/>
                  <a:pt x="4056107" y="3717804"/>
                </a:cubicBezTo>
                <a:cubicBezTo>
                  <a:pt x="4079635" y="3932966"/>
                  <a:pt x="4185390" y="4121994"/>
                  <a:pt x="4056107" y="4586374"/>
                </a:cubicBezTo>
                <a:cubicBezTo>
                  <a:pt x="4101566" y="5080146"/>
                  <a:pt x="4243770" y="5313083"/>
                  <a:pt x="4056107" y="5682234"/>
                </a:cubicBezTo>
                <a:cubicBezTo>
                  <a:pt x="3804627" y="5582086"/>
                  <a:pt x="3603592" y="5555692"/>
                  <a:pt x="3380089" y="5682234"/>
                </a:cubicBezTo>
                <a:cubicBezTo>
                  <a:pt x="3288470" y="5715446"/>
                  <a:pt x="3133014" y="5562019"/>
                  <a:pt x="2785193" y="5682234"/>
                </a:cubicBezTo>
                <a:cubicBezTo>
                  <a:pt x="2591673" y="5729131"/>
                  <a:pt x="2329026" y="5543833"/>
                  <a:pt x="2109176" y="5682234"/>
                </a:cubicBezTo>
                <a:cubicBezTo>
                  <a:pt x="1850725" y="5562494"/>
                  <a:pt x="1709977" y="5743992"/>
                  <a:pt x="1352036" y="5682234"/>
                </a:cubicBezTo>
                <a:cubicBezTo>
                  <a:pt x="932902" y="5680572"/>
                  <a:pt x="860416" y="5635463"/>
                  <a:pt x="676018" y="5682234"/>
                </a:cubicBezTo>
                <a:cubicBezTo>
                  <a:pt x="398337" y="5575657"/>
                  <a:pt x="129849" y="5762676"/>
                  <a:pt x="0" y="5682234"/>
                </a:cubicBezTo>
                <a:cubicBezTo>
                  <a:pt x="70893" y="5545673"/>
                  <a:pt x="71213" y="5132914"/>
                  <a:pt x="0" y="4984130"/>
                </a:cubicBezTo>
                <a:cubicBezTo>
                  <a:pt x="165985" y="4889298"/>
                  <a:pt x="69993" y="4544064"/>
                  <a:pt x="0" y="4229206"/>
                </a:cubicBezTo>
                <a:cubicBezTo>
                  <a:pt x="-26649" y="4062725"/>
                  <a:pt x="84970" y="3458821"/>
                  <a:pt x="0" y="3303811"/>
                </a:cubicBezTo>
                <a:cubicBezTo>
                  <a:pt x="-137647" y="3034929"/>
                  <a:pt x="-63953" y="2699484"/>
                  <a:pt x="0" y="2492064"/>
                </a:cubicBezTo>
                <a:cubicBezTo>
                  <a:pt x="22367" y="2299302"/>
                  <a:pt x="93318" y="2172377"/>
                  <a:pt x="0" y="1737139"/>
                </a:cubicBezTo>
                <a:cubicBezTo>
                  <a:pt x="5093" y="1337787"/>
                  <a:pt x="35844" y="1268544"/>
                  <a:pt x="0" y="1095858"/>
                </a:cubicBezTo>
                <a:cubicBezTo>
                  <a:pt x="153266" y="925884"/>
                  <a:pt x="-236000" y="551103"/>
                  <a:pt x="0" y="0"/>
                </a:cubicBezTo>
                <a:close/>
              </a:path>
              <a:path w="4056107" h="5682234" fill="none" stroke="0" extrusionOk="0">
                <a:moveTo>
                  <a:pt x="0" y="0"/>
                </a:moveTo>
                <a:cubicBezTo>
                  <a:pt x="212430" y="-17988"/>
                  <a:pt x="603886" y="-21010"/>
                  <a:pt x="716579" y="0"/>
                </a:cubicBezTo>
                <a:cubicBezTo>
                  <a:pt x="939715" y="15339"/>
                  <a:pt x="1023630" y="-69690"/>
                  <a:pt x="1270914" y="0"/>
                </a:cubicBezTo>
                <a:cubicBezTo>
                  <a:pt x="1396051" y="163153"/>
                  <a:pt x="1716963" y="94351"/>
                  <a:pt x="1906370" y="0"/>
                </a:cubicBezTo>
                <a:cubicBezTo>
                  <a:pt x="2030414" y="8308"/>
                  <a:pt x="2402936" y="87440"/>
                  <a:pt x="2663510" y="0"/>
                </a:cubicBezTo>
                <a:cubicBezTo>
                  <a:pt x="2899434" y="10769"/>
                  <a:pt x="3065640" y="63010"/>
                  <a:pt x="3339528" y="0"/>
                </a:cubicBezTo>
                <a:cubicBezTo>
                  <a:pt x="3484030" y="-36886"/>
                  <a:pt x="3797643" y="39361"/>
                  <a:pt x="4056107" y="0"/>
                </a:cubicBezTo>
                <a:cubicBezTo>
                  <a:pt x="4086946" y="78658"/>
                  <a:pt x="3928921" y="367949"/>
                  <a:pt x="4056107" y="754925"/>
                </a:cubicBezTo>
                <a:cubicBezTo>
                  <a:pt x="4090002" y="1114771"/>
                  <a:pt x="4086210" y="1132574"/>
                  <a:pt x="4056107" y="1453026"/>
                </a:cubicBezTo>
                <a:cubicBezTo>
                  <a:pt x="4124783" y="1729577"/>
                  <a:pt x="4067557" y="2124528"/>
                  <a:pt x="4056107" y="2321598"/>
                </a:cubicBezTo>
                <a:cubicBezTo>
                  <a:pt x="4103977" y="2701519"/>
                  <a:pt x="4110389" y="2839665"/>
                  <a:pt x="4056107" y="3019700"/>
                </a:cubicBezTo>
                <a:cubicBezTo>
                  <a:pt x="4007494" y="3238806"/>
                  <a:pt x="4130038" y="3516444"/>
                  <a:pt x="4056107" y="3660982"/>
                </a:cubicBezTo>
                <a:cubicBezTo>
                  <a:pt x="4162353" y="3872793"/>
                  <a:pt x="4144968" y="4011859"/>
                  <a:pt x="4056107" y="4359083"/>
                </a:cubicBezTo>
                <a:cubicBezTo>
                  <a:pt x="4057810" y="4750001"/>
                  <a:pt x="4186802" y="5050945"/>
                  <a:pt x="4056107" y="5682234"/>
                </a:cubicBezTo>
                <a:cubicBezTo>
                  <a:pt x="3852816" y="5754966"/>
                  <a:pt x="3618273" y="5632622"/>
                  <a:pt x="3380089" y="5682234"/>
                </a:cubicBezTo>
                <a:cubicBezTo>
                  <a:pt x="3279537" y="5612419"/>
                  <a:pt x="2925073" y="5650114"/>
                  <a:pt x="2704071" y="5682234"/>
                </a:cubicBezTo>
                <a:cubicBezTo>
                  <a:pt x="2519573" y="5654259"/>
                  <a:pt x="2269255" y="5775255"/>
                  <a:pt x="2109176" y="5682234"/>
                </a:cubicBezTo>
                <a:cubicBezTo>
                  <a:pt x="2081240" y="5749630"/>
                  <a:pt x="1726970" y="5604418"/>
                  <a:pt x="1433158" y="5682234"/>
                </a:cubicBezTo>
                <a:cubicBezTo>
                  <a:pt x="1167599" y="5677669"/>
                  <a:pt x="1014084" y="5640270"/>
                  <a:pt x="757140" y="5682234"/>
                </a:cubicBezTo>
                <a:cubicBezTo>
                  <a:pt x="490946" y="5689486"/>
                  <a:pt x="380186" y="5687350"/>
                  <a:pt x="0" y="5682234"/>
                </a:cubicBezTo>
                <a:cubicBezTo>
                  <a:pt x="-71649" y="5524310"/>
                  <a:pt x="-50117" y="5035311"/>
                  <a:pt x="0" y="4870485"/>
                </a:cubicBezTo>
                <a:cubicBezTo>
                  <a:pt x="-51598" y="4587194"/>
                  <a:pt x="31355" y="4370993"/>
                  <a:pt x="0" y="4115560"/>
                </a:cubicBezTo>
                <a:cubicBezTo>
                  <a:pt x="-74513" y="4027996"/>
                  <a:pt x="-39361" y="3587880"/>
                  <a:pt x="0" y="3303811"/>
                </a:cubicBezTo>
                <a:cubicBezTo>
                  <a:pt x="-24379" y="3093095"/>
                  <a:pt x="-13182" y="2583248"/>
                  <a:pt x="0" y="2435241"/>
                </a:cubicBezTo>
                <a:cubicBezTo>
                  <a:pt x="-25352" y="2233800"/>
                  <a:pt x="-112315" y="2022618"/>
                  <a:pt x="0" y="1566672"/>
                </a:cubicBezTo>
                <a:cubicBezTo>
                  <a:pt x="50849" y="1239660"/>
                  <a:pt x="66641" y="839096"/>
                  <a:pt x="0" y="698102"/>
                </a:cubicBezTo>
                <a:cubicBezTo>
                  <a:pt x="52082" y="422812"/>
                  <a:pt x="132146" y="169402"/>
                  <a:pt x="0" y="0"/>
                </a:cubicBezTo>
                <a:close/>
              </a:path>
              <a:path w="4056107" h="5682234" fill="none" stroke="0" extrusionOk="0">
                <a:moveTo>
                  <a:pt x="0" y="0"/>
                </a:moveTo>
                <a:cubicBezTo>
                  <a:pt x="206486" y="-444"/>
                  <a:pt x="574022" y="-32422"/>
                  <a:pt x="716579" y="0"/>
                </a:cubicBezTo>
                <a:cubicBezTo>
                  <a:pt x="835339" y="45115"/>
                  <a:pt x="998238" y="-43115"/>
                  <a:pt x="1270914" y="0"/>
                </a:cubicBezTo>
                <a:cubicBezTo>
                  <a:pt x="1518155" y="17239"/>
                  <a:pt x="1667209" y="5955"/>
                  <a:pt x="1906370" y="0"/>
                </a:cubicBezTo>
                <a:cubicBezTo>
                  <a:pt x="2189812" y="19104"/>
                  <a:pt x="2412686" y="-45539"/>
                  <a:pt x="2663510" y="0"/>
                </a:cubicBezTo>
                <a:cubicBezTo>
                  <a:pt x="2993515" y="12277"/>
                  <a:pt x="3060805" y="25374"/>
                  <a:pt x="3339528" y="0"/>
                </a:cubicBezTo>
                <a:cubicBezTo>
                  <a:pt x="3580959" y="-49177"/>
                  <a:pt x="3912798" y="-298"/>
                  <a:pt x="4056107" y="0"/>
                </a:cubicBezTo>
                <a:cubicBezTo>
                  <a:pt x="4063200" y="197033"/>
                  <a:pt x="4034276" y="365599"/>
                  <a:pt x="4056107" y="754925"/>
                </a:cubicBezTo>
                <a:cubicBezTo>
                  <a:pt x="4090914" y="1102289"/>
                  <a:pt x="4089008" y="1116243"/>
                  <a:pt x="4056107" y="1453026"/>
                </a:cubicBezTo>
                <a:cubicBezTo>
                  <a:pt x="4028105" y="1726372"/>
                  <a:pt x="3969904" y="1975052"/>
                  <a:pt x="4056107" y="2321598"/>
                </a:cubicBezTo>
                <a:cubicBezTo>
                  <a:pt x="4048695" y="2644719"/>
                  <a:pt x="4081536" y="2882998"/>
                  <a:pt x="4056107" y="3019700"/>
                </a:cubicBezTo>
                <a:cubicBezTo>
                  <a:pt x="4113642" y="3209287"/>
                  <a:pt x="4091316" y="3525570"/>
                  <a:pt x="4056107" y="3660982"/>
                </a:cubicBezTo>
                <a:cubicBezTo>
                  <a:pt x="4110363" y="3870048"/>
                  <a:pt x="4144660" y="4014151"/>
                  <a:pt x="4056107" y="4359083"/>
                </a:cubicBezTo>
                <a:cubicBezTo>
                  <a:pt x="3857549" y="4699084"/>
                  <a:pt x="3908944" y="4903974"/>
                  <a:pt x="4056107" y="5682234"/>
                </a:cubicBezTo>
                <a:cubicBezTo>
                  <a:pt x="3815507" y="5708729"/>
                  <a:pt x="3613459" y="5633666"/>
                  <a:pt x="3380089" y="5682234"/>
                </a:cubicBezTo>
                <a:cubicBezTo>
                  <a:pt x="3151232" y="5565160"/>
                  <a:pt x="2900676" y="5725253"/>
                  <a:pt x="2704071" y="5682234"/>
                </a:cubicBezTo>
                <a:cubicBezTo>
                  <a:pt x="2543773" y="5660578"/>
                  <a:pt x="2308625" y="5710676"/>
                  <a:pt x="2109176" y="5682234"/>
                </a:cubicBezTo>
                <a:cubicBezTo>
                  <a:pt x="1950205" y="5736044"/>
                  <a:pt x="1797374" y="5574548"/>
                  <a:pt x="1433158" y="5682234"/>
                </a:cubicBezTo>
                <a:cubicBezTo>
                  <a:pt x="1141905" y="5731826"/>
                  <a:pt x="1037675" y="5658873"/>
                  <a:pt x="757140" y="5682234"/>
                </a:cubicBezTo>
                <a:cubicBezTo>
                  <a:pt x="461482" y="5689995"/>
                  <a:pt x="344242" y="5734110"/>
                  <a:pt x="0" y="5682234"/>
                </a:cubicBezTo>
                <a:cubicBezTo>
                  <a:pt x="-28902" y="5540464"/>
                  <a:pt x="11181" y="5046509"/>
                  <a:pt x="0" y="4870485"/>
                </a:cubicBezTo>
                <a:cubicBezTo>
                  <a:pt x="-52047" y="4743644"/>
                  <a:pt x="-5620" y="4355774"/>
                  <a:pt x="0" y="4115560"/>
                </a:cubicBezTo>
                <a:cubicBezTo>
                  <a:pt x="-38034" y="3913810"/>
                  <a:pt x="54282" y="3497066"/>
                  <a:pt x="0" y="3303811"/>
                </a:cubicBezTo>
                <a:cubicBezTo>
                  <a:pt x="24041" y="3065427"/>
                  <a:pt x="-12066" y="2723899"/>
                  <a:pt x="0" y="2435241"/>
                </a:cubicBezTo>
                <a:cubicBezTo>
                  <a:pt x="-2015" y="2190735"/>
                  <a:pt x="-12585" y="2001739"/>
                  <a:pt x="0" y="1566672"/>
                </a:cubicBezTo>
                <a:cubicBezTo>
                  <a:pt x="-66659" y="1167665"/>
                  <a:pt x="52594" y="957784"/>
                  <a:pt x="0" y="698102"/>
                </a:cubicBezTo>
                <a:cubicBezTo>
                  <a:pt x="-12316" y="493344"/>
                  <a:pt x="99452" y="196369"/>
                  <a:pt x="0" y="0"/>
                </a:cubicBezTo>
                <a:close/>
              </a:path>
              <a:path w="4056107" h="5682234" fill="none" stroke="0" extrusionOk="0">
                <a:moveTo>
                  <a:pt x="0" y="0"/>
                </a:moveTo>
                <a:cubicBezTo>
                  <a:pt x="199617" y="-53821"/>
                  <a:pt x="586244" y="-68052"/>
                  <a:pt x="716579" y="0"/>
                </a:cubicBezTo>
                <a:cubicBezTo>
                  <a:pt x="848562" y="57099"/>
                  <a:pt x="1069557" y="-13560"/>
                  <a:pt x="1270914" y="0"/>
                </a:cubicBezTo>
                <a:cubicBezTo>
                  <a:pt x="1526043" y="18887"/>
                  <a:pt x="1670371" y="27505"/>
                  <a:pt x="1906370" y="0"/>
                </a:cubicBezTo>
                <a:cubicBezTo>
                  <a:pt x="2184790" y="48381"/>
                  <a:pt x="2370666" y="-96061"/>
                  <a:pt x="2663510" y="0"/>
                </a:cubicBezTo>
                <a:cubicBezTo>
                  <a:pt x="3016639" y="1931"/>
                  <a:pt x="3079943" y="12708"/>
                  <a:pt x="3339528" y="0"/>
                </a:cubicBezTo>
                <a:cubicBezTo>
                  <a:pt x="3607662" y="20992"/>
                  <a:pt x="3901735" y="23624"/>
                  <a:pt x="4056107" y="0"/>
                </a:cubicBezTo>
                <a:cubicBezTo>
                  <a:pt x="4105305" y="253346"/>
                  <a:pt x="3934253" y="369663"/>
                  <a:pt x="4056107" y="754925"/>
                </a:cubicBezTo>
                <a:cubicBezTo>
                  <a:pt x="4086469" y="1111658"/>
                  <a:pt x="4088745" y="1126162"/>
                  <a:pt x="4056107" y="1453026"/>
                </a:cubicBezTo>
                <a:cubicBezTo>
                  <a:pt x="4067087" y="1655444"/>
                  <a:pt x="4022068" y="1951119"/>
                  <a:pt x="4056107" y="2321598"/>
                </a:cubicBezTo>
                <a:cubicBezTo>
                  <a:pt x="4056922" y="2690196"/>
                  <a:pt x="4049594" y="2931841"/>
                  <a:pt x="4056107" y="3019700"/>
                </a:cubicBezTo>
                <a:cubicBezTo>
                  <a:pt x="4037187" y="3165208"/>
                  <a:pt x="4085294" y="3466993"/>
                  <a:pt x="4056107" y="3660982"/>
                </a:cubicBezTo>
                <a:cubicBezTo>
                  <a:pt x="4079404" y="3852598"/>
                  <a:pt x="4094000" y="4130970"/>
                  <a:pt x="4056107" y="4359083"/>
                </a:cubicBezTo>
                <a:cubicBezTo>
                  <a:pt x="3953429" y="4632373"/>
                  <a:pt x="3977017" y="4878365"/>
                  <a:pt x="4056107" y="5682234"/>
                </a:cubicBezTo>
                <a:cubicBezTo>
                  <a:pt x="3787918" y="5611601"/>
                  <a:pt x="3544240" y="5604506"/>
                  <a:pt x="3380089" y="5682234"/>
                </a:cubicBezTo>
                <a:cubicBezTo>
                  <a:pt x="3128074" y="5655280"/>
                  <a:pt x="2976182" y="5617033"/>
                  <a:pt x="2704071" y="5682234"/>
                </a:cubicBezTo>
                <a:cubicBezTo>
                  <a:pt x="2462603" y="5644554"/>
                  <a:pt x="2276258" y="5681760"/>
                  <a:pt x="2109176" y="5682234"/>
                </a:cubicBezTo>
                <a:cubicBezTo>
                  <a:pt x="2018845" y="5625853"/>
                  <a:pt x="1740730" y="5520055"/>
                  <a:pt x="1433158" y="5682234"/>
                </a:cubicBezTo>
                <a:cubicBezTo>
                  <a:pt x="1183826" y="5786681"/>
                  <a:pt x="1026439" y="5674202"/>
                  <a:pt x="757140" y="5682234"/>
                </a:cubicBezTo>
                <a:cubicBezTo>
                  <a:pt x="470367" y="5692960"/>
                  <a:pt x="315056" y="5752799"/>
                  <a:pt x="0" y="5682234"/>
                </a:cubicBezTo>
                <a:cubicBezTo>
                  <a:pt x="-47441" y="5496562"/>
                  <a:pt x="21142" y="4997594"/>
                  <a:pt x="0" y="4870485"/>
                </a:cubicBezTo>
                <a:cubicBezTo>
                  <a:pt x="-33526" y="4720436"/>
                  <a:pt x="-6249" y="4385303"/>
                  <a:pt x="0" y="4115560"/>
                </a:cubicBezTo>
                <a:cubicBezTo>
                  <a:pt x="-37140" y="3914503"/>
                  <a:pt x="61182" y="3477361"/>
                  <a:pt x="0" y="3303811"/>
                </a:cubicBezTo>
                <a:cubicBezTo>
                  <a:pt x="97" y="3051450"/>
                  <a:pt x="-111908" y="2659950"/>
                  <a:pt x="0" y="2435241"/>
                </a:cubicBezTo>
                <a:cubicBezTo>
                  <a:pt x="9451" y="2181330"/>
                  <a:pt x="-11674" y="1971228"/>
                  <a:pt x="0" y="1566672"/>
                </a:cubicBezTo>
                <a:cubicBezTo>
                  <a:pt x="7491" y="1152509"/>
                  <a:pt x="-49518" y="926370"/>
                  <a:pt x="0" y="698102"/>
                </a:cubicBezTo>
                <a:cubicBezTo>
                  <a:pt x="-119467" y="544381"/>
                  <a:pt x="21060" y="256961"/>
                  <a:pt x="0" y="0"/>
                </a:cubicBezTo>
                <a:close/>
              </a:path>
              <a:path w="4056107" h="5682234" fill="none" stroke="0" extrusionOk="0">
                <a:moveTo>
                  <a:pt x="0" y="0"/>
                </a:moveTo>
                <a:cubicBezTo>
                  <a:pt x="187131" y="-61996"/>
                  <a:pt x="598679" y="-72989"/>
                  <a:pt x="716579" y="0"/>
                </a:cubicBezTo>
                <a:cubicBezTo>
                  <a:pt x="853359" y="74610"/>
                  <a:pt x="1043070" y="23864"/>
                  <a:pt x="1270914" y="0"/>
                </a:cubicBezTo>
                <a:cubicBezTo>
                  <a:pt x="1566525" y="14682"/>
                  <a:pt x="1668813" y="69337"/>
                  <a:pt x="1906370" y="0"/>
                </a:cubicBezTo>
                <a:cubicBezTo>
                  <a:pt x="2207779" y="22968"/>
                  <a:pt x="2351292" y="-119129"/>
                  <a:pt x="2663510" y="0"/>
                </a:cubicBezTo>
                <a:cubicBezTo>
                  <a:pt x="3036802" y="1934"/>
                  <a:pt x="3105446" y="21212"/>
                  <a:pt x="3339528" y="0"/>
                </a:cubicBezTo>
                <a:cubicBezTo>
                  <a:pt x="3607041" y="17052"/>
                  <a:pt x="3905596" y="43896"/>
                  <a:pt x="4056107" y="0"/>
                </a:cubicBezTo>
                <a:cubicBezTo>
                  <a:pt x="4109761" y="242676"/>
                  <a:pt x="3950116" y="344533"/>
                  <a:pt x="4056107" y="754925"/>
                </a:cubicBezTo>
                <a:cubicBezTo>
                  <a:pt x="4084172" y="1112442"/>
                  <a:pt x="4090041" y="1123995"/>
                  <a:pt x="4056107" y="1453026"/>
                </a:cubicBezTo>
                <a:cubicBezTo>
                  <a:pt x="4071227" y="1707248"/>
                  <a:pt x="4028999" y="1955820"/>
                  <a:pt x="4056107" y="2321598"/>
                </a:cubicBezTo>
                <a:cubicBezTo>
                  <a:pt x="4022745" y="2681831"/>
                  <a:pt x="4061959" y="2950926"/>
                  <a:pt x="4056107" y="3019700"/>
                </a:cubicBezTo>
                <a:cubicBezTo>
                  <a:pt x="4022180" y="3145737"/>
                  <a:pt x="4102895" y="3448326"/>
                  <a:pt x="4056107" y="3660982"/>
                </a:cubicBezTo>
                <a:cubicBezTo>
                  <a:pt x="4143112" y="3840600"/>
                  <a:pt x="4166974" y="4098640"/>
                  <a:pt x="4056107" y="4359083"/>
                </a:cubicBezTo>
                <a:cubicBezTo>
                  <a:pt x="3833451" y="4677993"/>
                  <a:pt x="4004561" y="4843564"/>
                  <a:pt x="4056107" y="5682234"/>
                </a:cubicBezTo>
                <a:cubicBezTo>
                  <a:pt x="3799494" y="5602023"/>
                  <a:pt x="3575610" y="5593890"/>
                  <a:pt x="3380089" y="5682234"/>
                </a:cubicBezTo>
                <a:cubicBezTo>
                  <a:pt x="3110812" y="5662083"/>
                  <a:pt x="2995613" y="5605835"/>
                  <a:pt x="2704071" y="5682234"/>
                </a:cubicBezTo>
                <a:cubicBezTo>
                  <a:pt x="2497989" y="5657168"/>
                  <a:pt x="2331622" y="5674184"/>
                  <a:pt x="2109176" y="5682234"/>
                </a:cubicBezTo>
                <a:cubicBezTo>
                  <a:pt x="2015791" y="5566208"/>
                  <a:pt x="1745503" y="5491138"/>
                  <a:pt x="1433158" y="5682234"/>
                </a:cubicBezTo>
                <a:cubicBezTo>
                  <a:pt x="1156559" y="5805264"/>
                  <a:pt x="1010031" y="5630049"/>
                  <a:pt x="757140" y="5682234"/>
                </a:cubicBezTo>
                <a:cubicBezTo>
                  <a:pt x="471886" y="5709050"/>
                  <a:pt x="268136" y="5753125"/>
                  <a:pt x="0" y="5682234"/>
                </a:cubicBezTo>
                <a:cubicBezTo>
                  <a:pt x="-42309" y="5514698"/>
                  <a:pt x="17256" y="4965811"/>
                  <a:pt x="0" y="4870485"/>
                </a:cubicBezTo>
                <a:cubicBezTo>
                  <a:pt x="-104314" y="4716084"/>
                  <a:pt x="-17771" y="4403178"/>
                  <a:pt x="0" y="4115560"/>
                </a:cubicBezTo>
                <a:cubicBezTo>
                  <a:pt x="-78406" y="3870350"/>
                  <a:pt x="55497" y="3517063"/>
                  <a:pt x="0" y="3303811"/>
                </a:cubicBezTo>
                <a:cubicBezTo>
                  <a:pt x="-71957" y="3088994"/>
                  <a:pt x="-110513" y="2651156"/>
                  <a:pt x="0" y="2435241"/>
                </a:cubicBezTo>
                <a:cubicBezTo>
                  <a:pt x="-19147" y="2129445"/>
                  <a:pt x="-41692" y="1938590"/>
                  <a:pt x="0" y="1566672"/>
                </a:cubicBezTo>
                <a:cubicBezTo>
                  <a:pt x="-17773" y="1228228"/>
                  <a:pt x="-22183" y="985406"/>
                  <a:pt x="0" y="698102"/>
                </a:cubicBezTo>
                <a:cubicBezTo>
                  <a:pt x="-118122" y="506882"/>
                  <a:pt x="65074" y="252280"/>
                  <a:pt x="0" y="0"/>
                </a:cubicBezTo>
                <a:close/>
              </a:path>
            </a:pathLst>
          </a:custGeom>
          <a:solidFill>
            <a:srgbClr val="F6E9E1"/>
          </a:solidFill>
          <a:ln w="12700">
            <a:solidFill>
              <a:srgbClr val="000000"/>
            </a:solidFill>
            <a:miter lim="400000"/>
            <a:extLst>
              <a:ext uri="{C807C97D-BFC1-408E-A445-0C87EB9F89A2}">
                <ask:lineSketchStyleProps xmlns:ask="http://schemas.microsoft.com/office/drawing/2018/sketchyshapes" sd="1219033472">
                  <a:custGeom>
                    <a:avLst/>
                    <a:gdLst>
                      <a:gd name="connsiteX0" fmla="*/ 0 w 4056107"/>
                      <a:gd name="connsiteY0" fmla="*/ 0 h 5682234"/>
                      <a:gd name="connsiteX1" fmla="*/ 716579 w 4056107"/>
                      <a:gd name="connsiteY1" fmla="*/ 0 h 5682234"/>
                      <a:gd name="connsiteX2" fmla="*/ 1270914 w 4056107"/>
                      <a:gd name="connsiteY2" fmla="*/ 0 h 5682234"/>
                      <a:gd name="connsiteX3" fmla="*/ 1906370 w 4056107"/>
                      <a:gd name="connsiteY3" fmla="*/ 0 h 5682234"/>
                      <a:gd name="connsiteX4" fmla="*/ 2663510 w 4056107"/>
                      <a:gd name="connsiteY4" fmla="*/ 0 h 5682234"/>
                      <a:gd name="connsiteX5" fmla="*/ 3339528 w 4056107"/>
                      <a:gd name="connsiteY5" fmla="*/ 0 h 5682234"/>
                      <a:gd name="connsiteX6" fmla="*/ 4056107 w 4056107"/>
                      <a:gd name="connsiteY6" fmla="*/ 0 h 5682234"/>
                      <a:gd name="connsiteX7" fmla="*/ 4056107 w 4056107"/>
                      <a:gd name="connsiteY7" fmla="*/ 754925 h 5682234"/>
                      <a:gd name="connsiteX8" fmla="*/ 4056107 w 4056107"/>
                      <a:gd name="connsiteY8" fmla="*/ 1453026 h 5682234"/>
                      <a:gd name="connsiteX9" fmla="*/ 4056107 w 4056107"/>
                      <a:gd name="connsiteY9" fmla="*/ 2321598 h 5682234"/>
                      <a:gd name="connsiteX10" fmla="*/ 4056107 w 4056107"/>
                      <a:gd name="connsiteY10" fmla="*/ 3019700 h 5682234"/>
                      <a:gd name="connsiteX11" fmla="*/ 4056107 w 4056107"/>
                      <a:gd name="connsiteY11" fmla="*/ 3660982 h 5682234"/>
                      <a:gd name="connsiteX12" fmla="*/ 4056107 w 4056107"/>
                      <a:gd name="connsiteY12" fmla="*/ 4359083 h 5682234"/>
                      <a:gd name="connsiteX13" fmla="*/ 4056107 w 4056107"/>
                      <a:gd name="connsiteY13" fmla="*/ 5682234 h 5682234"/>
                      <a:gd name="connsiteX14" fmla="*/ 3380089 w 4056107"/>
                      <a:gd name="connsiteY14" fmla="*/ 5682234 h 5682234"/>
                      <a:gd name="connsiteX15" fmla="*/ 2704071 w 4056107"/>
                      <a:gd name="connsiteY15" fmla="*/ 5682234 h 5682234"/>
                      <a:gd name="connsiteX16" fmla="*/ 2109176 w 4056107"/>
                      <a:gd name="connsiteY16" fmla="*/ 5682234 h 5682234"/>
                      <a:gd name="connsiteX17" fmla="*/ 1433158 w 4056107"/>
                      <a:gd name="connsiteY17" fmla="*/ 5682234 h 5682234"/>
                      <a:gd name="connsiteX18" fmla="*/ 757140 w 4056107"/>
                      <a:gd name="connsiteY18" fmla="*/ 5682234 h 5682234"/>
                      <a:gd name="connsiteX19" fmla="*/ 0 w 4056107"/>
                      <a:gd name="connsiteY19" fmla="*/ 5682234 h 5682234"/>
                      <a:gd name="connsiteX20" fmla="*/ 0 w 4056107"/>
                      <a:gd name="connsiteY20" fmla="*/ 4870485 h 5682234"/>
                      <a:gd name="connsiteX21" fmla="*/ 0 w 4056107"/>
                      <a:gd name="connsiteY21" fmla="*/ 4115560 h 5682234"/>
                      <a:gd name="connsiteX22" fmla="*/ 0 w 4056107"/>
                      <a:gd name="connsiteY22" fmla="*/ 3303811 h 5682234"/>
                      <a:gd name="connsiteX23" fmla="*/ 0 w 4056107"/>
                      <a:gd name="connsiteY23" fmla="*/ 2435241 h 5682234"/>
                      <a:gd name="connsiteX24" fmla="*/ 0 w 4056107"/>
                      <a:gd name="connsiteY24" fmla="*/ 1566672 h 5682234"/>
                      <a:gd name="connsiteX25" fmla="*/ 0 w 4056107"/>
                      <a:gd name="connsiteY25" fmla="*/ 698102 h 5682234"/>
                      <a:gd name="connsiteX26" fmla="*/ 0 w 4056107"/>
                      <a:gd name="connsiteY26" fmla="*/ 0 h 5682234"/>
                      <a:gd name="connsiteX0" fmla="*/ 0 w 4056107"/>
                      <a:gd name="connsiteY0" fmla="*/ 0 h 5682234"/>
                      <a:gd name="connsiteX1" fmla="*/ 635457 w 4056107"/>
                      <a:gd name="connsiteY1" fmla="*/ 0 h 5682234"/>
                      <a:gd name="connsiteX2" fmla="*/ 1189791 w 4056107"/>
                      <a:gd name="connsiteY2" fmla="*/ 0 h 5682234"/>
                      <a:gd name="connsiteX3" fmla="*/ 1946931 w 4056107"/>
                      <a:gd name="connsiteY3" fmla="*/ 0 h 5682234"/>
                      <a:gd name="connsiteX4" fmla="*/ 2582388 w 4056107"/>
                      <a:gd name="connsiteY4" fmla="*/ 0 h 5682234"/>
                      <a:gd name="connsiteX5" fmla="*/ 3217845 w 4056107"/>
                      <a:gd name="connsiteY5" fmla="*/ 0 h 5682234"/>
                      <a:gd name="connsiteX6" fmla="*/ 4056107 w 4056107"/>
                      <a:gd name="connsiteY6" fmla="*/ 0 h 5682234"/>
                      <a:gd name="connsiteX7" fmla="*/ 4056107 w 4056107"/>
                      <a:gd name="connsiteY7" fmla="*/ 698102 h 5682234"/>
                      <a:gd name="connsiteX8" fmla="*/ 4056107 w 4056107"/>
                      <a:gd name="connsiteY8" fmla="*/ 1509849 h 5682234"/>
                      <a:gd name="connsiteX9" fmla="*/ 4056107 w 4056107"/>
                      <a:gd name="connsiteY9" fmla="*/ 2207953 h 5682234"/>
                      <a:gd name="connsiteX10" fmla="*/ 4056107 w 4056107"/>
                      <a:gd name="connsiteY10" fmla="*/ 2906055 h 5682234"/>
                      <a:gd name="connsiteX11" fmla="*/ 4056107 w 4056107"/>
                      <a:gd name="connsiteY11" fmla="*/ 3717804 h 5682234"/>
                      <a:gd name="connsiteX12" fmla="*/ 4056107 w 4056107"/>
                      <a:gd name="connsiteY12" fmla="*/ 4586374 h 5682234"/>
                      <a:gd name="connsiteX13" fmla="*/ 4056107 w 4056107"/>
                      <a:gd name="connsiteY13" fmla="*/ 5682234 h 5682234"/>
                      <a:gd name="connsiteX14" fmla="*/ 3380089 w 4056107"/>
                      <a:gd name="connsiteY14" fmla="*/ 5682234 h 5682234"/>
                      <a:gd name="connsiteX15" fmla="*/ 2785193 w 4056107"/>
                      <a:gd name="connsiteY15" fmla="*/ 5682234 h 5682234"/>
                      <a:gd name="connsiteX16" fmla="*/ 2109176 w 4056107"/>
                      <a:gd name="connsiteY16" fmla="*/ 5682234 h 5682234"/>
                      <a:gd name="connsiteX17" fmla="*/ 1352036 w 4056107"/>
                      <a:gd name="connsiteY17" fmla="*/ 5682234 h 5682234"/>
                      <a:gd name="connsiteX18" fmla="*/ 676018 w 4056107"/>
                      <a:gd name="connsiteY18" fmla="*/ 5682234 h 5682234"/>
                      <a:gd name="connsiteX19" fmla="*/ 0 w 4056107"/>
                      <a:gd name="connsiteY19" fmla="*/ 5682234 h 5682234"/>
                      <a:gd name="connsiteX20" fmla="*/ 0 w 4056107"/>
                      <a:gd name="connsiteY20" fmla="*/ 4984130 h 5682234"/>
                      <a:gd name="connsiteX21" fmla="*/ 0 w 4056107"/>
                      <a:gd name="connsiteY21" fmla="*/ 4229206 h 5682234"/>
                      <a:gd name="connsiteX22" fmla="*/ 0 w 4056107"/>
                      <a:gd name="connsiteY22" fmla="*/ 3303811 h 5682234"/>
                      <a:gd name="connsiteX23" fmla="*/ 0 w 4056107"/>
                      <a:gd name="connsiteY23" fmla="*/ 2492064 h 5682234"/>
                      <a:gd name="connsiteX24" fmla="*/ 0 w 4056107"/>
                      <a:gd name="connsiteY24" fmla="*/ 1737139 h 5682234"/>
                      <a:gd name="connsiteX25" fmla="*/ 0 w 4056107"/>
                      <a:gd name="connsiteY25" fmla="*/ 1095858 h 5682234"/>
                      <a:gd name="connsiteX26" fmla="*/ 0 w 4056107"/>
                      <a:gd name="connsiteY26" fmla="*/ 0 h 5682234"/>
                      <a:gd name="connsiteX0" fmla="*/ 0 w 4056107"/>
                      <a:gd name="connsiteY0" fmla="*/ 0 h 5682234"/>
                      <a:gd name="connsiteX1" fmla="*/ 716579 w 4056107"/>
                      <a:gd name="connsiteY1" fmla="*/ 0 h 5682234"/>
                      <a:gd name="connsiteX2" fmla="*/ 1270914 w 4056107"/>
                      <a:gd name="connsiteY2" fmla="*/ 0 h 5682234"/>
                      <a:gd name="connsiteX3" fmla="*/ 1906370 w 4056107"/>
                      <a:gd name="connsiteY3" fmla="*/ 0 h 5682234"/>
                      <a:gd name="connsiteX4" fmla="*/ 2663510 w 4056107"/>
                      <a:gd name="connsiteY4" fmla="*/ 0 h 5682234"/>
                      <a:gd name="connsiteX5" fmla="*/ 3339528 w 4056107"/>
                      <a:gd name="connsiteY5" fmla="*/ 0 h 5682234"/>
                      <a:gd name="connsiteX6" fmla="*/ 4056107 w 4056107"/>
                      <a:gd name="connsiteY6" fmla="*/ 0 h 5682234"/>
                      <a:gd name="connsiteX7" fmla="*/ 4056107 w 4056107"/>
                      <a:gd name="connsiteY7" fmla="*/ 754925 h 5682234"/>
                      <a:gd name="connsiteX8" fmla="*/ 4056107 w 4056107"/>
                      <a:gd name="connsiteY8" fmla="*/ 1453026 h 5682234"/>
                      <a:gd name="connsiteX9" fmla="*/ 4056107 w 4056107"/>
                      <a:gd name="connsiteY9" fmla="*/ 2321598 h 5682234"/>
                      <a:gd name="connsiteX10" fmla="*/ 4056107 w 4056107"/>
                      <a:gd name="connsiteY10" fmla="*/ 3019700 h 5682234"/>
                      <a:gd name="connsiteX11" fmla="*/ 4056107 w 4056107"/>
                      <a:gd name="connsiteY11" fmla="*/ 3660982 h 5682234"/>
                      <a:gd name="connsiteX12" fmla="*/ 4056107 w 4056107"/>
                      <a:gd name="connsiteY12" fmla="*/ 4359083 h 5682234"/>
                      <a:gd name="connsiteX13" fmla="*/ 4056107 w 4056107"/>
                      <a:gd name="connsiteY13" fmla="*/ 5682234 h 5682234"/>
                      <a:gd name="connsiteX14" fmla="*/ 3380089 w 4056107"/>
                      <a:gd name="connsiteY14" fmla="*/ 5682234 h 5682234"/>
                      <a:gd name="connsiteX15" fmla="*/ 2704071 w 4056107"/>
                      <a:gd name="connsiteY15" fmla="*/ 5682234 h 5682234"/>
                      <a:gd name="connsiteX16" fmla="*/ 2109176 w 4056107"/>
                      <a:gd name="connsiteY16" fmla="*/ 5682234 h 5682234"/>
                      <a:gd name="connsiteX17" fmla="*/ 1433158 w 4056107"/>
                      <a:gd name="connsiteY17" fmla="*/ 5682234 h 5682234"/>
                      <a:gd name="connsiteX18" fmla="*/ 757140 w 4056107"/>
                      <a:gd name="connsiteY18" fmla="*/ 5682234 h 5682234"/>
                      <a:gd name="connsiteX19" fmla="*/ 0 w 4056107"/>
                      <a:gd name="connsiteY19" fmla="*/ 5682234 h 5682234"/>
                      <a:gd name="connsiteX20" fmla="*/ 0 w 4056107"/>
                      <a:gd name="connsiteY20" fmla="*/ 4870485 h 5682234"/>
                      <a:gd name="connsiteX21" fmla="*/ 0 w 4056107"/>
                      <a:gd name="connsiteY21" fmla="*/ 4115560 h 5682234"/>
                      <a:gd name="connsiteX22" fmla="*/ 0 w 4056107"/>
                      <a:gd name="connsiteY22" fmla="*/ 3303811 h 5682234"/>
                      <a:gd name="connsiteX23" fmla="*/ 0 w 4056107"/>
                      <a:gd name="connsiteY23" fmla="*/ 2435241 h 5682234"/>
                      <a:gd name="connsiteX24" fmla="*/ 0 w 4056107"/>
                      <a:gd name="connsiteY24" fmla="*/ 1566672 h 5682234"/>
                      <a:gd name="connsiteX25" fmla="*/ 0 w 4056107"/>
                      <a:gd name="connsiteY25" fmla="*/ 698102 h 5682234"/>
                      <a:gd name="connsiteX26" fmla="*/ 0 w 4056107"/>
                      <a:gd name="connsiteY26" fmla="*/ 0 h 5682234"/>
                      <a:gd name="connsiteX0" fmla="*/ 0 w 4056107"/>
                      <a:gd name="connsiteY0" fmla="*/ 0 h 5682234"/>
                      <a:gd name="connsiteX1" fmla="*/ 716579 w 4056107"/>
                      <a:gd name="connsiteY1" fmla="*/ 0 h 5682234"/>
                      <a:gd name="connsiteX2" fmla="*/ 1270914 w 4056107"/>
                      <a:gd name="connsiteY2" fmla="*/ 0 h 5682234"/>
                      <a:gd name="connsiteX3" fmla="*/ 1906370 w 4056107"/>
                      <a:gd name="connsiteY3" fmla="*/ 0 h 5682234"/>
                      <a:gd name="connsiteX4" fmla="*/ 2663510 w 4056107"/>
                      <a:gd name="connsiteY4" fmla="*/ 0 h 5682234"/>
                      <a:gd name="connsiteX5" fmla="*/ 3339528 w 4056107"/>
                      <a:gd name="connsiteY5" fmla="*/ 0 h 5682234"/>
                      <a:gd name="connsiteX6" fmla="*/ 4056107 w 4056107"/>
                      <a:gd name="connsiteY6" fmla="*/ 0 h 5682234"/>
                      <a:gd name="connsiteX7" fmla="*/ 4056107 w 4056107"/>
                      <a:gd name="connsiteY7" fmla="*/ 754925 h 5682234"/>
                      <a:gd name="connsiteX8" fmla="*/ 4056107 w 4056107"/>
                      <a:gd name="connsiteY8" fmla="*/ 1453026 h 5682234"/>
                      <a:gd name="connsiteX9" fmla="*/ 4056107 w 4056107"/>
                      <a:gd name="connsiteY9" fmla="*/ 2321598 h 5682234"/>
                      <a:gd name="connsiteX10" fmla="*/ 4056107 w 4056107"/>
                      <a:gd name="connsiteY10" fmla="*/ 3019700 h 5682234"/>
                      <a:gd name="connsiteX11" fmla="*/ 4056107 w 4056107"/>
                      <a:gd name="connsiteY11" fmla="*/ 3660982 h 5682234"/>
                      <a:gd name="connsiteX12" fmla="*/ 4056107 w 4056107"/>
                      <a:gd name="connsiteY12" fmla="*/ 4359083 h 5682234"/>
                      <a:gd name="connsiteX13" fmla="*/ 4056107 w 4056107"/>
                      <a:gd name="connsiteY13" fmla="*/ 5682234 h 5682234"/>
                      <a:gd name="connsiteX14" fmla="*/ 3380089 w 4056107"/>
                      <a:gd name="connsiteY14" fmla="*/ 5682234 h 5682234"/>
                      <a:gd name="connsiteX15" fmla="*/ 2704071 w 4056107"/>
                      <a:gd name="connsiteY15" fmla="*/ 5682234 h 5682234"/>
                      <a:gd name="connsiteX16" fmla="*/ 2109176 w 4056107"/>
                      <a:gd name="connsiteY16" fmla="*/ 5682234 h 5682234"/>
                      <a:gd name="connsiteX17" fmla="*/ 1433158 w 4056107"/>
                      <a:gd name="connsiteY17" fmla="*/ 5682234 h 5682234"/>
                      <a:gd name="connsiteX18" fmla="*/ 757140 w 4056107"/>
                      <a:gd name="connsiteY18" fmla="*/ 5682234 h 5682234"/>
                      <a:gd name="connsiteX19" fmla="*/ 0 w 4056107"/>
                      <a:gd name="connsiteY19" fmla="*/ 5682234 h 5682234"/>
                      <a:gd name="connsiteX20" fmla="*/ 0 w 4056107"/>
                      <a:gd name="connsiteY20" fmla="*/ 4870485 h 5682234"/>
                      <a:gd name="connsiteX21" fmla="*/ 0 w 4056107"/>
                      <a:gd name="connsiteY21" fmla="*/ 4115560 h 5682234"/>
                      <a:gd name="connsiteX22" fmla="*/ 0 w 4056107"/>
                      <a:gd name="connsiteY22" fmla="*/ 3303811 h 5682234"/>
                      <a:gd name="connsiteX23" fmla="*/ 0 w 4056107"/>
                      <a:gd name="connsiteY23" fmla="*/ 2435241 h 5682234"/>
                      <a:gd name="connsiteX24" fmla="*/ 0 w 4056107"/>
                      <a:gd name="connsiteY24" fmla="*/ 1566672 h 5682234"/>
                      <a:gd name="connsiteX25" fmla="*/ 0 w 4056107"/>
                      <a:gd name="connsiteY25" fmla="*/ 698102 h 5682234"/>
                      <a:gd name="connsiteX26" fmla="*/ 0 w 4056107"/>
                      <a:gd name="connsiteY26" fmla="*/ 0 h 5682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056107" h="5682234" fill="none" extrusionOk="0">
                        <a:moveTo>
                          <a:pt x="0" y="0"/>
                        </a:moveTo>
                        <a:cubicBezTo>
                          <a:pt x="195327" y="-56941"/>
                          <a:pt x="610052" y="-77257"/>
                          <a:pt x="716579" y="0"/>
                        </a:cubicBezTo>
                        <a:cubicBezTo>
                          <a:pt x="810901" y="65672"/>
                          <a:pt x="1087526" y="22450"/>
                          <a:pt x="1270914" y="0"/>
                        </a:cubicBezTo>
                        <a:cubicBezTo>
                          <a:pt x="1574283" y="7106"/>
                          <a:pt x="1670572" y="59616"/>
                          <a:pt x="1906370" y="0"/>
                        </a:cubicBezTo>
                        <a:cubicBezTo>
                          <a:pt x="2235959" y="38386"/>
                          <a:pt x="2325945" y="-131240"/>
                          <a:pt x="2663510" y="0"/>
                        </a:cubicBezTo>
                        <a:cubicBezTo>
                          <a:pt x="3018391" y="-250"/>
                          <a:pt x="3099256" y="33951"/>
                          <a:pt x="3339528" y="0"/>
                        </a:cubicBezTo>
                        <a:cubicBezTo>
                          <a:pt x="3632783" y="20994"/>
                          <a:pt x="3908853" y="40829"/>
                          <a:pt x="4056107" y="0"/>
                        </a:cubicBezTo>
                        <a:cubicBezTo>
                          <a:pt x="4112450" y="268317"/>
                          <a:pt x="3966942" y="321150"/>
                          <a:pt x="4056107" y="754925"/>
                        </a:cubicBezTo>
                        <a:cubicBezTo>
                          <a:pt x="4081924" y="1111183"/>
                          <a:pt x="4087466" y="1123376"/>
                          <a:pt x="4056107" y="1453026"/>
                        </a:cubicBezTo>
                        <a:cubicBezTo>
                          <a:pt x="4094365" y="1710990"/>
                          <a:pt x="4014149" y="1943676"/>
                          <a:pt x="4056107" y="2321598"/>
                        </a:cubicBezTo>
                        <a:cubicBezTo>
                          <a:pt x="4020061" y="2677835"/>
                          <a:pt x="4060158" y="2932273"/>
                          <a:pt x="4056107" y="3019700"/>
                        </a:cubicBezTo>
                        <a:cubicBezTo>
                          <a:pt x="4002665" y="3115678"/>
                          <a:pt x="4098602" y="3443068"/>
                          <a:pt x="4056107" y="3660982"/>
                        </a:cubicBezTo>
                        <a:cubicBezTo>
                          <a:pt x="4096815" y="3881136"/>
                          <a:pt x="4161221" y="4125701"/>
                          <a:pt x="4056107" y="4359083"/>
                        </a:cubicBezTo>
                        <a:cubicBezTo>
                          <a:pt x="3859819" y="4673663"/>
                          <a:pt x="4026692" y="4858834"/>
                          <a:pt x="4056107" y="5682234"/>
                        </a:cubicBezTo>
                        <a:cubicBezTo>
                          <a:pt x="3808690" y="5602676"/>
                          <a:pt x="3592987" y="5629313"/>
                          <a:pt x="3380089" y="5682234"/>
                        </a:cubicBezTo>
                        <a:cubicBezTo>
                          <a:pt x="3110141" y="5671154"/>
                          <a:pt x="3000523" y="5602968"/>
                          <a:pt x="2704071" y="5682234"/>
                        </a:cubicBezTo>
                        <a:cubicBezTo>
                          <a:pt x="2517714" y="5621900"/>
                          <a:pt x="2311012" y="5658869"/>
                          <a:pt x="2109176" y="5682234"/>
                        </a:cubicBezTo>
                        <a:cubicBezTo>
                          <a:pt x="2016955" y="5538547"/>
                          <a:pt x="1718903" y="5506916"/>
                          <a:pt x="1433158" y="5682234"/>
                        </a:cubicBezTo>
                        <a:cubicBezTo>
                          <a:pt x="1172195" y="5780441"/>
                          <a:pt x="1015483" y="5629758"/>
                          <a:pt x="757140" y="5682234"/>
                        </a:cubicBezTo>
                        <a:cubicBezTo>
                          <a:pt x="461231" y="5687953"/>
                          <a:pt x="304100" y="5734160"/>
                          <a:pt x="0" y="5682234"/>
                        </a:cubicBezTo>
                        <a:cubicBezTo>
                          <a:pt x="-44913" y="5529587"/>
                          <a:pt x="27918" y="4966414"/>
                          <a:pt x="0" y="4870485"/>
                        </a:cubicBezTo>
                        <a:cubicBezTo>
                          <a:pt x="-111390" y="4709992"/>
                          <a:pt x="-8603" y="4375494"/>
                          <a:pt x="0" y="4115560"/>
                        </a:cubicBezTo>
                        <a:cubicBezTo>
                          <a:pt x="-73122" y="3859743"/>
                          <a:pt x="60166" y="3523258"/>
                          <a:pt x="0" y="3303811"/>
                        </a:cubicBezTo>
                        <a:cubicBezTo>
                          <a:pt x="-100368" y="3080092"/>
                          <a:pt x="-106960" y="2724880"/>
                          <a:pt x="0" y="2435241"/>
                        </a:cubicBezTo>
                        <a:cubicBezTo>
                          <a:pt x="-51965" y="2108770"/>
                          <a:pt x="-24234" y="1934759"/>
                          <a:pt x="0" y="1566672"/>
                        </a:cubicBezTo>
                        <a:cubicBezTo>
                          <a:pt x="-11357" y="1208226"/>
                          <a:pt x="-14708" y="1008945"/>
                          <a:pt x="0" y="698102"/>
                        </a:cubicBezTo>
                        <a:cubicBezTo>
                          <a:pt x="-158018" y="536849"/>
                          <a:pt x="54063" y="271398"/>
                          <a:pt x="0" y="0"/>
                        </a:cubicBezTo>
                        <a:close/>
                      </a:path>
                      <a:path w="4056107" h="5682234" stroke="0" extrusionOk="0">
                        <a:moveTo>
                          <a:pt x="0" y="0"/>
                        </a:moveTo>
                        <a:cubicBezTo>
                          <a:pt x="66912" y="-12671"/>
                          <a:pt x="335025" y="-29546"/>
                          <a:pt x="635457" y="0"/>
                        </a:cubicBezTo>
                        <a:cubicBezTo>
                          <a:pt x="940190" y="-35525"/>
                          <a:pt x="991392" y="-19340"/>
                          <a:pt x="1189791" y="0"/>
                        </a:cubicBezTo>
                        <a:cubicBezTo>
                          <a:pt x="1443008" y="-25190"/>
                          <a:pt x="1839588" y="-60732"/>
                          <a:pt x="1946931" y="0"/>
                        </a:cubicBezTo>
                        <a:cubicBezTo>
                          <a:pt x="2108615" y="74948"/>
                          <a:pt x="2495829" y="-73543"/>
                          <a:pt x="2582388" y="0"/>
                        </a:cubicBezTo>
                        <a:cubicBezTo>
                          <a:pt x="2781356" y="24624"/>
                          <a:pt x="3023755" y="-59415"/>
                          <a:pt x="3217845" y="0"/>
                        </a:cubicBezTo>
                        <a:cubicBezTo>
                          <a:pt x="3277431" y="1036"/>
                          <a:pt x="3821929" y="56707"/>
                          <a:pt x="4056107" y="0"/>
                        </a:cubicBezTo>
                        <a:cubicBezTo>
                          <a:pt x="4040516" y="368733"/>
                          <a:pt x="4096528" y="414613"/>
                          <a:pt x="4056107" y="698102"/>
                        </a:cubicBezTo>
                        <a:cubicBezTo>
                          <a:pt x="4091667" y="881994"/>
                          <a:pt x="4148666" y="1342769"/>
                          <a:pt x="4056107" y="1509849"/>
                        </a:cubicBezTo>
                        <a:cubicBezTo>
                          <a:pt x="4105064" y="1656346"/>
                          <a:pt x="4119414" y="1854271"/>
                          <a:pt x="4056107" y="2207953"/>
                        </a:cubicBezTo>
                        <a:cubicBezTo>
                          <a:pt x="4106781" y="2562726"/>
                          <a:pt x="4036093" y="2764205"/>
                          <a:pt x="4056107" y="2906055"/>
                        </a:cubicBezTo>
                        <a:cubicBezTo>
                          <a:pt x="3963050" y="3041945"/>
                          <a:pt x="4179846" y="3418394"/>
                          <a:pt x="4056107" y="3717804"/>
                        </a:cubicBezTo>
                        <a:cubicBezTo>
                          <a:pt x="4079903" y="3944432"/>
                          <a:pt x="4154077" y="4144710"/>
                          <a:pt x="4056107" y="4586374"/>
                        </a:cubicBezTo>
                        <a:cubicBezTo>
                          <a:pt x="4093020" y="5062979"/>
                          <a:pt x="4210410" y="5313810"/>
                          <a:pt x="4056107" y="5682234"/>
                        </a:cubicBezTo>
                        <a:cubicBezTo>
                          <a:pt x="3780848" y="5606469"/>
                          <a:pt x="3596743" y="5571727"/>
                          <a:pt x="3380089" y="5682234"/>
                        </a:cubicBezTo>
                        <a:cubicBezTo>
                          <a:pt x="3253929" y="5699821"/>
                          <a:pt x="3098988" y="5591486"/>
                          <a:pt x="2785193" y="5682234"/>
                        </a:cubicBezTo>
                        <a:cubicBezTo>
                          <a:pt x="2578409" y="5724464"/>
                          <a:pt x="2321881" y="5586263"/>
                          <a:pt x="2109176" y="5682234"/>
                        </a:cubicBezTo>
                        <a:cubicBezTo>
                          <a:pt x="1866430" y="5597166"/>
                          <a:pt x="1708722" y="5734575"/>
                          <a:pt x="1352036" y="5682234"/>
                        </a:cubicBezTo>
                        <a:cubicBezTo>
                          <a:pt x="942137" y="5682783"/>
                          <a:pt x="861104" y="5654183"/>
                          <a:pt x="676018" y="5682234"/>
                        </a:cubicBezTo>
                        <a:cubicBezTo>
                          <a:pt x="418920" y="5593508"/>
                          <a:pt x="141303" y="5749192"/>
                          <a:pt x="0" y="5682234"/>
                        </a:cubicBezTo>
                        <a:cubicBezTo>
                          <a:pt x="59250" y="5538693"/>
                          <a:pt x="56601" y="5135019"/>
                          <a:pt x="0" y="4984130"/>
                        </a:cubicBezTo>
                        <a:cubicBezTo>
                          <a:pt x="155580" y="4884786"/>
                          <a:pt x="48707" y="4530320"/>
                          <a:pt x="0" y="4229206"/>
                        </a:cubicBezTo>
                        <a:cubicBezTo>
                          <a:pt x="-21145" y="4046111"/>
                          <a:pt x="55323" y="3475758"/>
                          <a:pt x="0" y="3303811"/>
                        </a:cubicBezTo>
                        <a:cubicBezTo>
                          <a:pt x="-88953" y="3057754"/>
                          <a:pt x="-55007" y="2713675"/>
                          <a:pt x="0" y="2492064"/>
                        </a:cubicBezTo>
                        <a:cubicBezTo>
                          <a:pt x="22891" y="2295439"/>
                          <a:pt x="64518" y="2148428"/>
                          <a:pt x="0" y="1737139"/>
                        </a:cubicBezTo>
                        <a:cubicBezTo>
                          <a:pt x="716" y="1356858"/>
                          <a:pt x="33737" y="1272339"/>
                          <a:pt x="0" y="1095858"/>
                        </a:cubicBezTo>
                        <a:cubicBezTo>
                          <a:pt x="50230" y="902177"/>
                          <a:pt x="-214910" y="538313"/>
                          <a:pt x="0" y="0"/>
                        </a:cubicBezTo>
                        <a:close/>
                      </a:path>
                      <a:path w="4056107" h="5682234" fill="none" stroke="0" extrusionOk="0">
                        <a:moveTo>
                          <a:pt x="0" y="0"/>
                        </a:moveTo>
                        <a:cubicBezTo>
                          <a:pt x="222546" y="-35897"/>
                          <a:pt x="596700" y="-22334"/>
                          <a:pt x="716579" y="0"/>
                        </a:cubicBezTo>
                        <a:cubicBezTo>
                          <a:pt x="933561" y="18299"/>
                          <a:pt x="1027799" y="-63603"/>
                          <a:pt x="1270914" y="0"/>
                        </a:cubicBezTo>
                        <a:cubicBezTo>
                          <a:pt x="1409732" y="129765"/>
                          <a:pt x="1708849" y="84085"/>
                          <a:pt x="1906370" y="0"/>
                        </a:cubicBezTo>
                        <a:cubicBezTo>
                          <a:pt x="2048213" y="5969"/>
                          <a:pt x="2402222" y="78843"/>
                          <a:pt x="2663510" y="0"/>
                        </a:cubicBezTo>
                        <a:cubicBezTo>
                          <a:pt x="2926085" y="6075"/>
                          <a:pt x="3071623" y="38300"/>
                          <a:pt x="3339528" y="0"/>
                        </a:cubicBezTo>
                        <a:cubicBezTo>
                          <a:pt x="3536808" y="-24345"/>
                          <a:pt x="3836062" y="17643"/>
                          <a:pt x="4056107" y="0"/>
                        </a:cubicBezTo>
                        <a:cubicBezTo>
                          <a:pt x="4083683" y="89663"/>
                          <a:pt x="3972621" y="393666"/>
                          <a:pt x="4056107" y="754925"/>
                        </a:cubicBezTo>
                        <a:cubicBezTo>
                          <a:pt x="4089359" y="1111969"/>
                          <a:pt x="4085123" y="1129581"/>
                          <a:pt x="4056107" y="1453026"/>
                        </a:cubicBezTo>
                        <a:cubicBezTo>
                          <a:pt x="4069851" y="1756651"/>
                          <a:pt x="4072459" y="2070310"/>
                          <a:pt x="4056107" y="2321598"/>
                        </a:cubicBezTo>
                        <a:cubicBezTo>
                          <a:pt x="4099424" y="2695071"/>
                          <a:pt x="4095217" y="2854567"/>
                          <a:pt x="4056107" y="3019700"/>
                        </a:cubicBezTo>
                        <a:cubicBezTo>
                          <a:pt x="4028503" y="3231243"/>
                          <a:pt x="4106033" y="3511462"/>
                          <a:pt x="4056107" y="3660982"/>
                        </a:cubicBezTo>
                        <a:cubicBezTo>
                          <a:pt x="4141110" y="3857785"/>
                          <a:pt x="4122272" y="4030762"/>
                          <a:pt x="4056107" y="4359083"/>
                        </a:cubicBezTo>
                        <a:cubicBezTo>
                          <a:pt x="4023919" y="4670878"/>
                          <a:pt x="4097040" y="5037305"/>
                          <a:pt x="4056107" y="5682234"/>
                        </a:cubicBezTo>
                        <a:cubicBezTo>
                          <a:pt x="3817237" y="5732740"/>
                          <a:pt x="3589711" y="5653634"/>
                          <a:pt x="3380089" y="5682234"/>
                        </a:cubicBezTo>
                        <a:cubicBezTo>
                          <a:pt x="3248139" y="5614078"/>
                          <a:pt x="2917812" y="5667436"/>
                          <a:pt x="2704071" y="5682234"/>
                        </a:cubicBezTo>
                        <a:cubicBezTo>
                          <a:pt x="2493629" y="5668686"/>
                          <a:pt x="2267022" y="5743327"/>
                          <a:pt x="2109176" y="5682234"/>
                        </a:cubicBezTo>
                        <a:cubicBezTo>
                          <a:pt x="2045029" y="5754178"/>
                          <a:pt x="1712073" y="5628750"/>
                          <a:pt x="1433158" y="5682234"/>
                        </a:cubicBezTo>
                        <a:cubicBezTo>
                          <a:pt x="1168724" y="5681689"/>
                          <a:pt x="1025609" y="5658044"/>
                          <a:pt x="757140" y="5682234"/>
                        </a:cubicBezTo>
                        <a:cubicBezTo>
                          <a:pt x="483361" y="5689411"/>
                          <a:pt x="360490" y="5708764"/>
                          <a:pt x="0" y="5682234"/>
                        </a:cubicBezTo>
                        <a:cubicBezTo>
                          <a:pt x="-31546" y="5514351"/>
                          <a:pt x="-45371" y="5037055"/>
                          <a:pt x="0" y="4870485"/>
                        </a:cubicBezTo>
                        <a:cubicBezTo>
                          <a:pt x="-49837" y="4593275"/>
                          <a:pt x="6947" y="4327875"/>
                          <a:pt x="0" y="4115560"/>
                        </a:cubicBezTo>
                        <a:cubicBezTo>
                          <a:pt x="-52422" y="4006471"/>
                          <a:pt x="-38779" y="3580761"/>
                          <a:pt x="0" y="3303811"/>
                        </a:cubicBezTo>
                        <a:cubicBezTo>
                          <a:pt x="17270" y="3099433"/>
                          <a:pt x="-14172" y="2606517"/>
                          <a:pt x="0" y="2435241"/>
                        </a:cubicBezTo>
                        <a:cubicBezTo>
                          <a:pt x="-20075" y="2229445"/>
                          <a:pt x="-107010" y="2019848"/>
                          <a:pt x="0" y="1566672"/>
                        </a:cubicBezTo>
                        <a:cubicBezTo>
                          <a:pt x="40012" y="1209985"/>
                          <a:pt x="49247" y="845582"/>
                          <a:pt x="0" y="698102"/>
                        </a:cubicBezTo>
                        <a:cubicBezTo>
                          <a:pt x="38879" y="437043"/>
                          <a:pt x="104567" y="173213"/>
                          <a:pt x="0" y="0"/>
                        </a:cubicBezTo>
                        <a:close/>
                      </a:path>
                      <a:path w="4056107" h="5682234" fill="none" stroke="0" extrusionOk="0">
                        <a:moveTo>
                          <a:pt x="0" y="0"/>
                        </a:moveTo>
                        <a:cubicBezTo>
                          <a:pt x="210989" y="-22362"/>
                          <a:pt x="557142" y="-35918"/>
                          <a:pt x="716579" y="0"/>
                        </a:cubicBezTo>
                        <a:cubicBezTo>
                          <a:pt x="865973" y="44061"/>
                          <a:pt x="1019112" y="-29173"/>
                          <a:pt x="1270914" y="0"/>
                        </a:cubicBezTo>
                        <a:cubicBezTo>
                          <a:pt x="1501867" y="23718"/>
                          <a:pt x="1667935" y="38767"/>
                          <a:pt x="1906370" y="0"/>
                        </a:cubicBezTo>
                        <a:cubicBezTo>
                          <a:pt x="2173757" y="13740"/>
                          <a:pt x="2371109" y="-39047"/>
                          <a:pt x="2663510" y="0"/>
                        </a:cubicBezTo>
                        <a:cubicBezTo>
                          <a:pt x="2995410" y="3649"/>
                          <a:pt x="3069636" y="20758"/>
                          <a:pt x="3339528" y="0"/>
                        </a:cubicBezTo>
                        <a:cubicBezTo>
                          <a:pt x="3586655" y="-35407"/>
                          <a:pt x="3906011" y="6600"/>
                          <a:pt x="4056107" y="0"/>
                        </a:cubicBezTo>
                        <a:cubicBezTo>
                          <a:pt x="4068575" y="201280"/>
                          <a:pt x="4008976" y="369806"/>
                          <a:pt x="4056107" y="754925"/>
                        </a:cubicBezTo>
                        <a:cubicBezTo>
                          <a:pt x="4089131" y="1104495"/>
                          <a:pt x="4087966" y="1119709"/>
                          <a:pt x="4056107" y="1453026"/>
                        </a:cubicBezTo>
                        <a:cubicBezTo>
                          <a:pt x="4012300" y="1744207"/>
                          <a:pt x="4025145" y="1994406"/>
                          <a:pt x="4056107" y="2321598"/>
                        </a:cubicBezTo>
                        <a:cubicBezTo>
                          <a:pt x="4067796" y="2661605"/>
                          <a:pt x="4068815" y="2887241"/>
                          <a:pt x="4056107" y="3019700"/>
                        </a:cubicBezTo>
                        <a:cubicBezTo>
                          <a:pt x="4098223" y="3205103"/>
                          <a:pt x="4090788" y="3520688"/>
                          <a:pt x="4056107" y="3660982"/>
                        </a:cubicBezTo>
                        <a:cubicBezTo>
                          <a:pt x="4108202" y="3847423"/>
                          <a:pt x="4109365" y="4050253"/>
                          <a:pt x="4056107" y="4359083"/>
                        </a:cubicBezTo>
                        <a:cubicBezTo>
                          <a:pt x="3890227" y="4676199"/>
                          <a:pt x="3914580" y="4904506"/>
                          <a:pt x="4056107" y="5682234"/>
                        </a:cubicBezTo>
                        <a:cubicBezTo>
                          <a:pt x="3788673" y="5679595"/>
                          <a:pt x="3588712" y="5635838"/>
                          <a:pt x="3380089" y="5682234"/>
                        </a:cubicBezTo>
                        <a:cubicBezTo>
                          <a:pt x="3153163" y="5619000"/>
                          <a:pt x="2927633" y="5695174"/>
                          <a:pt x="2704071" y="5682234"/>
                        </a:cubicBezTo>
                        <a:cubicBezTo>
                          <a:pt x="2505558" y="5660459"/>
                          <a:pt x="2301607" y="5699477"/>
                          <a:pt x="2109176" y="5682234"/>
                        </a:cubicBezTo>
                        <a:cubicBezTo>
                          <a:pt x="1968809" y="5720502"/>
                          <a:pt x="1760580" y="5591561"/>
                          <a:pt x="1433158" y="5682234"/>
                        </a:cubicBezTo>
                        <a:cubicBezTo>
                          <a:pt x="1151786" y="5734908"/>
                          <a:pt x="1041817" y="5666074"/>
                          <a:pt x="757140" y="5682234"/>
                        </a:cubicBezTo>
                        <a:cubicBezTo>
                          <a:pt x="461681" y="5694604"/>
                          <a:pt x="338932" y="5731489"/>
                          <a:pt x="0" y="5682234"/>
                        </a:cubicBezTo>
                        <a:cubicBezTo>
                          <a:pt x="-17879" y="5519200"/>
                          <a:pt x="3159" y="5026396"/>
                          <a:pt x="0" y="4870485"/>
                        </a:cubicBezTo>
                        <a:cubicBezTo>
                          <a:pt x="-46658" y="4724214"/>
                          <a:pt x="-13921" y="4369297"/>
                          <a:pt x="0" y="4115560"/>
                        </a:cubicBezTo>
                        <a:cubicBezTo>
                          <a:pt x="-34043" y="3921599"/>
                          <a:pt x="40894" y="3501461"/>
                          <a:pt x="0" y="3303811"/>
                        </a:cubicBezTo>
                        <a:cubicBezTo>
                          <a:pt x="11917" y="3086862"/>
                          <a:pt x="-35635" y="2673781"/>
                          <a:pt x="0" y="2435241"/>
                        </a:cubicBezTo>
                        <a:cubicBezTo>
                          <a:pt x="-6398" y="2164458"/>
                          <a:pt x="-27991" y="1978633"/>
                          <a:pt x="0" y="1566672"/>
                        </a:cubicBezTo>
                        <a:cubicBezTo>
                          <a:pt x="-22326" y="1199246"/>
                          <a:pt x="39878" y="944392"/>
                          <a:pt x="0" y="698102"/>
                        </a:cubicBezTo>
                        <a:cubicBezTo>
                          <a:pt x="-18307" y="491119"/>
                          <a:pt x="58837" y="186559"/>
                          <a:pt x="0" y="0"/>
                        </a:cubicBezTo>
                        <a:close/>
                      </a:path>
                      <a:path w="4056107" h="5682234" fill="none" stroke="0" extrusionOk="0">
                        <a:moveTo>
                          <a:pt x="0" y="0"/>
                        </a:moveTo>
                        <a:cubicBezTo>
                          <a:pt x="202720" y="-57917"/>
                          <a:pt x="589695" y="-68102"/>
                          <a:pt x="716579" y="0"/>
                        </a:cubicBezTo>
                        <a:cubicBezTo>
                          <a:pt x="847321" y="67155"/>
                          <a:pt x="1042022" y="-748"/>
                          <a:pt x="1270914" y="0"/>
                        </a:cubicBezTo>
                        <a:cubicBezTo>
                          <a:pt x="1520211" y="35075"/>
                          <a:pt x="1670873" y="59547"/>
                          <a:pt x="1906370" y="0"/>
                        </a:cubicBezTo>
                        <a:cubicBezTo>
                          <a:pt x="2178805" y="17355"/>
                          <a:pt x="2354130" y="-83675"/>
                          <a:pt x="2663510" y="0"/>
                        </a:cubicBezTo>
                        <a:cubicBezTo>
                          <a:pt x="3012196" y="261"/>
                          <a:pt x="3102047" y="11713"/>
                          <a:pt x="3339528" y="0"/>
                        </a:cubicBezTo>
                        <a:cubicBezTo>
                          <a:pt x="3595630" y="1549"/>
                          <a:pt x="3896011" y="38088"/>
                          <a:pt x="4056107" y="0"/>
                        </a:cubicBezTo>
                        <a:cubicBezTo>
                          <a:pt x="4103752" y="246958"/>
                          <a:pt x="3967430" y="350430"/>
                          <a:pt x="4056107" y="754925"/>
                        </a:cubicBezTo>
                        <a:cubicBezTo>
                          <a:pt x="4086513" y="1110615"/>
                          <a:pt x="4089319" y="1123841"/>
                          <a:pt x="4056107" y="1453026"/>
                        </a:cubicBezTo>
                        <a:cubicBezTo>
                          <a:pt x="4036567" y="1711645"/>
                          <a:pt x="4063184" y="2002412"/>
                          <a:pt x="4056107" y="2321598"/>
                        </a:cubicBezTo>
                        <a:cubicBezTo>
                          <a:pt x="4054815" y="2691217"/>
                          <a:pt x="4060534" y="2929413"/>
                          <a:pt x="4056107" y="3019700"/>
                        </a:cubicBezTo>
                        <a:cubicBezTo>
                          <a:pt x="4043259" y="3167266"/>
                          <a:pt x="4113576" y="3477898"/>
                          <a:pt x="4056107" y="3660982"/>
                        </a:cubicBezTo>
                        <a:cubicBezTo>
                          <a:pt x="4109495" y="3814064"/>
                          <a:pt x="4122913" y="4103706"/>
                          <a:pt x="4056107" y="4359083"/>
                        </a:cubicBezTo>
                        <a:cubicBezTo>
                          <a:pt x="3897511" y="4657866"/>
                          <a:pt x="4015260" y="4899015"/>
                          <a:pt x="4056107" y="5682234"/>
                        </a:cubicBezTo>
                        <a:cubicBezTo>
                          <a:pt x="3760821" y="5631851"/>
                          <a:pt x="3564415" y="5617031"/>
                          <a:pt x="3380089" y="5682234"/>
                        </a:cubicBezTo>
                        <a:cubicBezTo>
                          <a:pt x="3124926" y="5660105"/>
                          <a:pt x="2974675" y="5627796"/>
                          <a:pt x="2704071" y="5682234"/>
                        </a:cubicBezTo>
                        <a:cubicBezTo>
                          <a:pt x="2481624" y="5661093"/>
                          <a:pt x="2306815" y="5663234"/>
                          <a:pt x="2109176" y="5682234"/>
                        </a:cubicBezTo>
                        <a:cubicBezTo>
                          <a:pt x="1997859" y="5659324"/>
                          <a:pt x="1765363" y="5530401"/>
                          <a:pt x="1433158" y="5682234"/>
                        </a:cubicBezTo>
                        <a:cubicBezTo>
                          <a:pt x="1157340" y="5793522"/>
                          <a:pt x="1011062" y="5657828"/>
                          <a:pt x="757140" y="5682234"/>
                        </a:cubicBezTo>
                        <a:cubicBezTo>
                          <a:pt x="465116" y="5699963"/>
                          <a:pt x="317763" y="5732086"/>
                          <a:pt x="0" y="5682234"/>
                        </a:cubicBezTo>
                        <a:cubicBezTo>
                          <a:pt x="-24898" y="5509852"/>
                          <a:pt x="2140" y="4980576"/>
                          <a:pt x="0" y="4870485"/>
                        </a:cubicBezTo>
                        <a:cubicBezTo>
                          <a:pt x="-42131" y="4727890"/>
                          <a:pt x="-9414" y="4364234"/>
                          <a:pt x="0" y="4115560"/>
                        </a:cubicBezTo>
                        <a:cubicBezTo>
                          <a:pt x="-54077" y="3903270"/>
                          <a:pt x="26739" y="3488264"/>
                          <a:pt x="0" y="3303811"/>
                        </a:cubicBezTo>
                        <a:cubicBezTo>
                          <a:pt x="-23543" y="3094011"/>
                          <a:pt x="-80812" y="2682429"/>
                          <a:pt x="0" y="2435241"/>
                        </a:cubicBezTo>
                        <a:cubicBezTo>
                          <a:pt x="-11067" y="2143497"/>
                          <a:pt x="-31707" y="1968595"/>
                          <a:pt x="0" y="1566672"/>
                        </a:cubicBezTo>
                        <a:cubicBezTo>
                          <a:pt x="4401" y="1190319"/>
                          <a:pt x="-8159" y="947458"/>
                          <a:pt x="0" y="698102"/>
                        </a:cubicBezTo>
                        <a:cubicBezTo>
                          <a:pt x="-95622" y="513114"/>
                          <a:pt x="65571" y="230751"/>
                          <a:pt x="0" y="0"/>
                        </a:cubicBezTo>
                        <a:close/>
                      </a:path>
                    </a:pathLst>
                  </a:custGeom>
                  <ask:type>
                    <ask:lineSketchFreehand/>
                  </ask:type>
                </ask:lineSketchStyleProps>
              </a:ext>
            </a:extLst>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60000" tIns="360000" rIns="360000" bIns="360000" anchor="t">
            <a:spAutoFit/>
          </a:bodyPr>
          <a:lstStyle/>
          <a:p>
            <a:pPr algn="l" defTabSz="457200">
              <a:defRPr>
                <a:solidFill>
                  <a:srgbClr val="7A2B1F"/>
                </a:solidFill>
                <a:latin typeface="Century Gothic"/>
                <a:ea typeface="Century Gothic"/>
                <a:cs typeface="Century Gothic"/>
                <a:sym typeface="Century Gothic"/>
              </a:defRPr>
            </a:pPr>
            <a:r>
              <a:rPr lang="nb-NO" sz="1400" b="1">
                <a:solidFill>
                  <a:srgbClr val="000000"/>
                </a:solidFill>
              </a:rPr>
              <a:t>FORSLAG</a:t>
            </a:r>
          </a:p>
          <a:p>
            <a:pPr algn="l" defTabSz="457200">
              <a:defRPr>
                <a:solidFill>
                  <a:srgbClr val="7A2B1F"/>
                </a:solidFill>
                <a:latin typeface="Century Gothic"/>
                <a:ea typeface="Century Gothic"/>
                <a:cs typeface="Century Gothic"/>
                <a:sym typeface="Century Gothic"/>
              </a:defRPr>
            </a:pPr>
            <a:r>
              <a:rPr lang="nb-NO" sz="1400">
                <a:solidFill>
                  <a:srgbClr val="000000"/>
                </a:solidFill>
              </a:rPr>
              <a:t>Ledelsen har ansvar for å innlemme kompetanse i mediehusets rutiner. </a:t>
            </a:r>
            <a:endParaRPr lang="nb-NO" sz="1400"/>
          </a:p>
          <a:p>
            <a:pPr algn="l" defTabSz="457200">
              <a:defRPr>
                <a:solidFill>
                  <a:srgbClr val="7A2B1F"/>
                </a:solidFill>
                <a:latin typeface="Century Gothic"/>
                <a:ea typeface="Century Gothic"/>
                <a:cs typeface="Century Gothic"/>
                <a:sym typeface="Century Gothic"/>
              </a:defRPr>
            </a:pPr>
            <a:endParaRPr lang="nb-NO" sz="1400"/>
          </a:p>
          <a:p>
            <a:pPr marL="342900" lvl="3" indent="-342900" algn="l" defTabSz="457200">
              <a:buSzPct val="100000"/>
              <a:buFont typeface="+mj-lt"/>
              <a:buAutoNum type="arabicPeriod"/>
              <a:defRPr>
                <a:solidFill>
                  <a:srgbClr val="000000"/>
                </a:solidFill>
                <a:latin typeface="Century Gothic"/>
                <a:ea typeface="Century Gothic"/>
                <a:cs typeface="Century Gothic"/>
                <a:sym typeface="Century Gothic"/>
              </a:defRPr>
            </a:pPr>
            <a:r>
              <a:rPr lang="nb-NO" sz="1400"/>
              <a:t>Formaliser et møte fast møte der arbeidet med kompetanse drøftes mellom ledelse og klubb, eksempelvis to ganger årlig.</a:t>
            </a:r>
          </a:p>
          <a:p>
            <a:pPr marL="342900" lvl="3" indent="-342900" algn="l" defTabSz="457200">
              <a:buSzPct val="100000"/>
              <a:buFont typeface="+mj-lt"/>
              <a:buAutoNum type="arabicPeriod"/>
              <a:defRPr>
                <a:solidFill>
                  <a:srgbClr val="000000"/>
                </a:solidFill>
                <a:latin typeface="Century Gothic"/>
                <a:ea typeface="Century Gothic"/>
                <a:cs typeface="Century Gothic"/>
                <a:sym typeface="Century Gothic"/>
              </a:defRPr>
            </a:pPr>
            <a:r>
              <a:rPr lang="nb-NO" sz="1400"/>
              <a:t>Gjør det samme med en kompetansesamtale med den enkelte medarbeider, enten i eget møte to ganger årlig, eller som en del av medarbeidersamtalen.</a:t>
            </a:r>
          </a:p>
          <a:p>
            <a:pPr marL="342900" lvl="3" indent="-342900" algn="l" defTabSz="457200">
              <a:buSzPct val="100000"/>
              <a:buFont typeface="+mj-lt"/>
              <a:buAutoNum type="arabicPeriod"/>
              <a:defRPr>
                <a:solidFill>
                  <a:srgbClr val="000000"/>
                </a:solidFill>
                <a:latin typeface="Century Gothic"/>
                <a:ea typeface="Century Gothic"/>
                <a:cs typeface="Century Gothic"/>
                <a:sym typeface="Century Gothic"/>
              </a:defRPr>
            </a:pPr>
            <a:r>
              <a:rPr lang="nb-NO" sz="1400"/>
              <a:t>Sett frister for drøfting, kartlegging, planlegging og budsjetter. </a:t>
            </a:r>
          </a:p>
          <a:p>
            <a:pPr algn="l" defTabSz="457200">
              <a:defRPr>
                <a:solidFill>
                  <a:srgbClr val="000000"/>
                </a:solidFill>
                <a:latin typeface="Century Gothic"/>
                <a:ea typeface="Century Gothic"/>
                <a:cs typeface="Century Gothic"/>
                <a:sym typeface="Century Gothic"/>
              </a:defRPr>
            </a:pPr>
            <a:endParaRPr lang="nb-NO" sz="1400"/>
          </a:p>
          <a:p>
            <a:pPr algn="l" defTabSz="457200">
              <a:defRPr>
                <a:solidFill>
                  <a:srgbClr val="000000"/>
                </a:solidFill>
                <a:latin typeface="Century Gothic"/>
                <a:ea typeface="Century Gothic"/>
                <a:cs typeface="Century Gothic"/>
                <a:sym typeface="Century Gothic"/>
              </a:defRPr>
            </a:pPr>
            <a:r>
              <a:rPr lang="nb-NO" sz="1400"/>
              <a:t>«Hjulet» kan være et år, men prosessen kan også gjøres på noen måneder.</a:t>
            </a:r>
          </a:p>
          <a:p>
            <a:pPr algn="l" defTabSz="457200">
              <a:defRPr>
                <a:solidFill>
                  <a:srgbClr val="000000"/>
                </a:solidFill>
                <a:latin typeface="Century Gothic"/>
                <a:ea typeface="Century Gothic"/>
                <a:cs typeface="Century Gothic"/>
                <a:sym typeface="Century Gothic"/>
              </a:defRPr>
            </a:pPr>
            <a:endParaRPr lang="nb-NO" sz="1400"/>
          </a:p>
          <a:p>
            <a:pPr algn="l" defTabSz="457200">
              <a:defRPr>
                <a:solidFill>
                  <a:srgbClr val="000000"/>
                </a:solidFill>
                <a:latin typeface="Century Gothic"/>
                <a:ea typeface="Century Gothic"/>
                <a:cs typeface="Century Gothic"/>
                <a:sym typeface="Century Gothic"/>
              </a:defRPr>
            </a:pPr>
            <a:r>
              <a:rPr lang="nb-NO" sz="1400"/>
              <a:t>Kontakt gjerne IJ, NJ eller MBL dersom dere ønsker innspill eller støtte i arbeidet.</a:t>
            </a:r>
          </a:p>
        </p:txBody>
      </p:sp>
      <p:pic>
        <p:nvPicPr>
          <p:cNvPr id="3" name="Bilde 2">
            <a:extLst>
              <a:ext uri="{FF2B5EF4-FFF2-40B4-BE49-F238E27FC236}">
                <a16:creationId xmlns:a16="http://schemas.microsoft.com/office/drawing/2014/main" id="{F9D24ECD-A818-2F1A-03B9-143A9D69F987}"/>
              </a:ext>
            </a:extLst>
          </p:cNvPr>
          <p:cNvPicPr>
            <a:picLocks noChangeAspect="1"/>
          </p:cNvPicPr>
          <p:nvPr/>
        </p:nvPicPr>
        <p:blipFill>
          <a:blip r:embed="rId2">
            <a:alphaModFix amt="20000"/>
          </a:blip>
          <a:stretch>
            <a:fillRect/>
          </a:stretch>
        </p:blipFill>
        <p:spPr>
          <a:xfrm>
            <a:off x="6668384" y="2732476"/>
            <a:ext cx="4555124" cy="4667594"/>
          </a:xfrm>
          <a:prstGeom prst="rect">
            <a:avLst/>
          </a:prstGeom>
        </p:spPr>
      </p:pic>
      <p:sp>
        <p:nvSpPr>
          <p:cNvPr id="4" name="Linje">
            <a:extLst>
              <a:ext uri="{FF2B5EF4-FFF2-40B4-BE49-F238E27FC236}">
                <a16:creationId xmlns:a16="http://schemas.microsoft.com/office/drawing/2014/main" id="{D1EA410A-5621-1CE6-DA13-7CF4F4C77473}"/>
              </a:ext>
            </a:extLst>
          </p:cNvPr>
          <p:cNvSpPr/>
          <p:nvPr/>
        </p:nvSpPr>
        <p:spPr>
          <a:xfrm>
            <a:off x="5636336" y="5865513"/>
            <a:ext cx="6624205" cy="1"/>
          </a:xfrm>
          <a:prstGeom prst="line">
            <a:avLst/>
          </a:prstGeom>
          <a:ln w="25400">
            <a:solidFill>
              <a:srgbClr val="FFFFFF"/>
            </a:solidFill>
            <a:miter lim="400000"/>
          </a:ln>
        </p:spPr>
        <p:txBody>
          <a:bodyPr lIns="45718" tIns="45718" rIns="45718" bIns="45718"/>
          <a:lstStyle/>
          <a:p>
            <a:endParaRPr lang="nb-NO"/>
          </a:p>
        </p:txBody>
      </p:sp>
      <p:sp>
        <p:nvSpPr>
          <p:cNvPr id="5" name="Januar">
            <a:extLst>
              <a:ext uri="{FF2B5EF4-FFF2-40B4-BE49-F238E27FC236}">
                <a16:creationId xmlns:a16="http://schemas.microsoft.com/office/drawing/2014/main" id="{7D356BB5-4BA9-A4EF-1CF9-6068D6173C2B}"/>
              </a:ext>
            </a:extLst>
          </p:cNvPr>
          <p:cNvSpPr txBox="1"/>
          <p:nvPr/>
        </p:nvSpPr>
        <p:spPr>
          <a:xfrm>
            <a:off x="9823410" y="2723366"/>
            <a:ext cx="627386"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Januar</a:t>
            </a:r>
          </a:p>
        </p:txBody>
      </p:sp>
      <p:sp>
        <p:nvSpPr>
          <p:cNvPr id="6" name="Februar">
            <a:extLst>
              <a:ext uri="{FF2B5EF4-FFF2-40B4-BE49-F238E27FC236}">
                <a16:creationId xmlns:a16="http://schemas.microsoft.com/office/drawing/2014/main" id="{2D74B354-D43F-3CA8-0875-FC14B209FE9D}"/>
              </a:ext>
            </a:extLst>
          </p:cNvPr>
          <p:cNvSpPr txBox="1"/>
          <p:nvPr/>
        </p:nvSpPr>
        <p:spPr>
          <a:xfrm>
            <a:off x="11140518" y="3498088"/>
            <a:ext cx="679625"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Februar</a:t>
            </a:r>
          </a:p>
        </p:txBody>
      </p:sp>
      <p:sp>
        <p:nvSpPr>
          <p:cNvPr id="7" name="Mars">
            <a:extLst>
              <a:ext uri="{FF2B5EF4-FFF2-40B4-BE49-F238E27FC236}">
                <a16:creationId xmlns:a16="http://schemas.microsoft.com/office/drawing/2014/main" id="{76539303-AC76-EA30-2B78-A3CCE0F15A1A}"/>
              </a:ext>
            </a:extLst>
          </p:cNvPr>
          <p:cNvSpPr txBox="1"/>
          <p:nvPr/>
        </p:nvSpPr>
        <p:spPr>
          <a:xfrm>
            <a:off x="11914130" y="4705596"/>
            <a:ext cx="463451"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Mars</a:t>
            </a:r>
          </a:p>
        </p:txBody>
      </p:sp>
      <p:sp>
        <p:nvSpPr>
          <p:cNvPr id="8" name="April">
            <a:extLst>
              <a:ext uri="{FF2B5EF4-FFF2-40B4-BE49-F238E27FC236}">
                <a16:creationId xmlns:a16="http://schemas.microsoft.com/office/drawing/2014/main" id="{CA7E2BAD-C201-0D11-DF81-02F626E39DEC}"/>
              </a:ext>
            </a:extLst>
          </p:cNvPr>
          <p:cNvSpPr txBox="1"/>
          <p:nvPr/>
        </p:nvSpPr>
        <p:spPr>
          <a:xfrm>
            <a:off x="11926929" y="5963642"/>
            <a:ext cx="43785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April</a:t>
            </a:r>
          </a:p>
        </p:txBody>
      </p:sp>
      <p:sp>
        <p:nvSpPr>
          <p:cNvPr id="9" name="Mai">
            <a:extLst>
              <a:ext uri="{FF2B5EF4-FFF2-40B4-BE49-F238E27FC236}">
                <a16:creationId xmlns:a16="http://schemas.microsoft.com/office/drawing/2014/main" id="{2E758E07-8FCD-221A-CA08-267865B505C4}"/>
              </a:ext>
            </a:extLst>
          </p:cNvPr>
          <p:cNvSpPr txBox="1"/>
          <p:nvPr/>
        </p:nvSpPr>
        <p:spPr>
          <a:xfrm>
            <a:off x="11285848" y="7107969"/>
            <a:ext cx="38896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Mai</a:t>
            </a:r>
          </a:p>
        </p:txBody>
      </p:sp>
      <p:sp>
        <p:nvSpPr>
          <p:cNvPr id="10" name="Juni">
            <a:extLst>
              <a:ext uri="{FF2B5EF4-FFF2-40B4-BE49-F238E27FC236}">
                <a16:creationId xmlns:a16="http://schemas.microsoft.com/office/drawing/2014/main" id="{F39C1D91-2930-FD9F-466A-DCD59D42E570}"/>
              </a:ext>
            </a:extLst>
          </p:cNvPr>
          <p:cNvSpPr txBox="1"/>
          <p:nvPr/>
        </p:nvSpPr>
        <p:spPr>
          <a:xfrm>
            <a:off x="9916963" y="7757616"/>
            <a:ext cx="403846"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Juni</a:t>
            </a:r>
          </a:p>
        </p:txBody>
      </p:sp>
      <p:sp>
        <p:nvSpPr>
          <p:cNvPr id="11" name="Juli">
            <a:extLst>
              <a:ext uri="{FF2B5EF4-FFF2-40B4-BE49-F238E27FC236}">
                <a16:creationId xmlns:a16="http://schemas.microsoft.com/office/drawing/2014/main" id="{452A1D12-C5DA-8C06-9462-B0733B152500}"/>
              </a:ext>
            </a:extLst>
          </p:cNvPr>
          <p:cNvSpPr txBox="1"/>
          <p:nvPr/>
        </p:nvSpPr>
        <p:spPr>
          <a:xfrm>
            <a:off x="7607285" y="7757616"/>
            <a:ext cx="34141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Juli</a:t>
            </a:r>
          </a:p>
        </p:txBody>
      </p:sp>
      <p:sp>
        <p:nvSpPr>
          <p:cNvPr id="12" name="August">
            <a:extLst>
              <a:ext uri="{FF2B5EF4-FFF2-40B4-BE49-F238E27FC236}">
                <a16:creationId xmlns:a16="http://schemas.microsoft.com/office/drawing/2014/main" id="{50E51D2F-5642-68A1-2E4C-7F5CC66AA117}"/>
              </a:ext>
            </a:extLst>
          </p:cNvPr>
          <p:cNvSpPr txBox="1"/>
          <p:nvPr/>
        </p:nvSpPr>
        <p:spPr>
          <a:xfrm>
            <a:off x="6193952" y="7107969"/>
            <a:ext cx="625674"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August</a:t>
            </a:r>
          </a:p>
        </p:txBody>
      </p:sp>
      <p:sp>
        <p:nvSpPr>
          <p:cNvPr id="13" name="September">
            <a:extLst>
              <a:ext uri="{FF2B5EF4-FFF2-40B4-BE49-F238E27FC236}">
                <a16:creationId xmlns:a16="http://schemas.microsoft.com/office/drawing/2014/main" id="{CAEF3B5F-3E56-16ED-091B-47CA0F118574}"/>
              </a:ext>
            </a:extLst>
          </p:cNvPr>
          <p:cNvSpPr txBox="1"/>
          <p:nvPr/>
        </p:nvSpPr>
        <p:spPr>
          <a:xfrm>
            <a:off x="5227879" y="5963642"/>
            <a:ext cx="935684"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September</a:t>
            </a:r>
          </a:p>
        </p:txBody>
      </p:sp>
      <p:sp>
        <p:nvSpPr>
          <p:cNvPr id="14" name="Oktober">
            <a:extLst>
              <a:ext uri="{FF2B5EF4-FFF2-40B4-BE49-F238E27FC236}">
                <a16:creationId xmlns:a16="http://schemas.microsoft.com/office/drawing/2014/main" id="{E04D7F15-9FAD-EFB8-01C5-376831B26916}"/>
              </a:ext>
            </a:extLst>
          </p:cNvPr>
          <p:cNvSpPr txBox="1"/>
          <p:nvPr/>
        </p:nvSpPr>
        <p:spPr>
          <a:xfrm>
            <a:off x="5140342" y="4705596"/>
            <a:ext cx="723529"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Oktober</a:t>
            </a:r>
          </a:p>
        </p:txBody>
      </p:sp>
      <p:sp>
        <p:nvSpPr>
          <p:cNvPr id="15" name="November">
            <a:extLst>
              <a:ext uri="{FF2B5EF4-FFF2-40B4-BE49-F238E27FC236}">
                <a16:creationId xmlns:a16="http://schemas.microsoft.com/office/drawing/2014/main" id="{B8F5B54F-F2D1-B691-8707-56A9A28D97E4}"/>
              </a:ext>
            </a:extLst>
          </p:cNvPr>
          <p:cNvSpPr txBox="1"/>
          <p:nvPr/>
        </p:nvSpPr>
        <p:spPr>
          <a:xfrm>
            <a:off x="5742891" y="3498088"/>
            <a:ext cx="90212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November</a:t>
            </a:r>
          </a:p>
        </p:txBody>
      </p:sp>
      <p:sp>
        <p:nvSpPr>
          <p:cNvPr id="16" name="Desember">
            <a:extLst>
              <a:ext uri="{FF2B5EF4-FFF2-40B4-BE49-F238E27FC236}">
                <a16:creationId xmlns:a16="http://schemas.microsoft.com/office/drawing/2014/main" id="{59148EE4-BF2D-7321-4709-B4A991331BA0}"/>
              </a:ext>
            </a:extLst>
          </p:cNvPr>
          <p:cNvSpPr txBox="1"/>
          <p:nvPr/>
        </p:nvSpPr>
        <p:spPr>
          <a:xfrm>
            <a:off x="7368463" y="2723367"/>
            <a:ext cx="876747"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Desember</a:t>
            </a:r>
          </a:p>
        </p:txBody>
      </p:sp>
      <p:sp>
        <p:nvSpPr>
          <p:cNvPr id="17" name="Avrundet rektangel">
            <a:extLst>
              <a:ext uri="{FF2B5EF4-FFF2-40B4-BE49-F238E27FC236}">
                <a16:creationId xmlns:a16="http://schemas.microsoft.com/office/drawing/2014/main" id="{445DB9E1-7073-9EAB-2887-1DED233AD2C4}"/>
              </a:ext>
            </a:extLst>
          </p:cNvPr>
          <p:cNvSpPr/>
          <p:nvPr/>
        </p:nvSpPr>
        <p:spPr>
          <a:xfrm>
            <a:off x="9536045" y="3127122"/>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Sett målene for din avdeling</a:t>
            </a:r>
          </a:p>
        </p:txBody>
      </p:sp>
      <p:sp>
        <p:nvSpPr>
          <p:cNvPr id="18" name="Avrundet rektangel">
            <a:extLst>
              <a:ext uri="{FF2B5EF4-FFF2-40B4-BE49-F238E27FC236}">
                <a16:creationId xmlns:a16="http://schemas.microsoft.com/office/drawing/2014/main" id="{8DD42C27-114B-BB45-3E27-6FE7F35EC155}"/>
              </a:ext>
            </a:extLst>
          </p:cNvPr>
          <p:cNvSpPr/>
          <p:nvPr/>
        </p:nvSpPr>
        <p:spPr>
          <a:xfrm>
            <a:off x="10414160" y="4208436"/>
            <a:ext cx="1303926" cy="720341"/>
          </a:xfrm>
          <a:prstGeom prst="roundRect">
            <a:avLst>
              <a:gd name="adj" fmla="val 10490"/>
            </a:avLst>
          </a:prstGeom>
          <a:solidFill>
            <a:srgbClr val="7A2B1F"/>
          </a:solidFill>
          <a:ln w="12700">
            <a:miter lim="400000"/>
          </a:ln>
        </p:spPr>
        <p:txBody>
          <a:bodyPr lIns="50800" tIns="50800" rIns="50800" bIns="50800" anchor="ctr"/>
          <a:lstStyle/>
          <a:p>
            <a:pPr defTabSz="457200">
              <a:defRPr sz="1200" b="1">
                <a:solidFill>
                  <a:srgbClr val="FFFFFF"/>
                </a:solidFill>
                <a:latin typeface="Century Gothic"/>
                <a:ea typeface="Century Gothic"/>
                <a:cs typeface="Century Gothic"/>
                <a:sym typeface="Century Gothic"/>
              </a:defRPr>
            </a:pPr>
            <a:r>
              <a:rPr lang="nb-NO" sz="1050"/>
              <a:t>Drøfting mellom  </a:t>
            </a:r>
            <a:br>
              <a:rPr lang="nb-NO" sz="1050"/>
            </a:br>
            <a:r>
              <a:rPr lang="nb-NO" sz="1050"/>
              <a:t>ledelse/klubb(er) </a:t>
            </a:r>
            <a:br>
              <a:rPr lang="nb-NO" sz="1050"/>
            </a:br>
            <a:r>
              <a:rPr lang="nb-NO" sz="1050"/>
              <a:t>*se slide x </a:t>
            </a:r>
          </a:p>
        </p:txBody>
      </p:sp>
      <p:sp>
        <p:nvSpPr>
          <p:cNvPr id="19" name="Avrundet rektangel">
            <a:extLst>
              <a:ext uri="{FF2B5EF4-FFF2-40B4-BE49-F238E27FC236}">
                <a16:creationId xmlns:a16="http://schemas.microsoft.com/office/drawing/2014/main" id="{6779D394-8B69-7B1A-3924-30694AECBC18}"/>
              </a:ext>
            </a:extLst>
          </p:cNvPr>
          <p:cNvSpPr/>
          <p:nvPr/>
        </p:nvSpPr>
        <p:spPr>
          <a:xfrm>
            <a:off x="10118182" y="5562617"/>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Kartlegge, planlegge for læring</a:t>
            </a:r>
          </a:p>
        </p:txBody>
      </p:sp>
      <p:sp>
        <p:nvSpPr>
          <p:cNvPr id="20" name="Avrundet rektangel">
            <a:extLst>
              <a:ext uri="{FF2B5EF4-FFF2-40B4-BE49-F238E27FC236}">
                <a16:creationId xmlns:a16="http://schemas.microsoft.com/office/drawing/2014/main" id="{803C43BC-9253-4B70-13D9-F86E3B98BDAD}"/>
              </a:ext>
            </a:extLst>
          </p:cNvPr>
          <p:cNvSpPr/>
          <p:nvPr/>
        </p:nvSpPr>
        <p:spPr>
          <a:xfrm>
            <a:off x="9222391" y="6727033"/>
            <a:ext cx="1538669" cy="969659"/>
          </a:xfrm>
          <a:prstGeom prst="roundRect">
            <a:avLst>
              <a:gd name="adj" fmla="val 10490"/>
            </a:avLst>
          </a:prstGeom>
          <a:solidFill>
            <a:srgbClr val="7A2B1F"/>
          </a:solidFill>
          <a:ln w="12700">
            <a:miter lim="400000"/>
          </a:ln>
        </p:spPr>
        <p:txBody>
          <a:bodyPr lIns="50800" tIns="50800" rIns="50800" bIns="50800" anchor="ctr"/>
          <a:lstStyle/>
          <a:p>
            <a:r>
              <a:rPr lang="nb-NO" sz="1000" b="1">
                <a:solidFill>
                  <a:schemeClr val="bg1"/>
                </a:solidFill>
                <a:latin typeface="Century Gothic" panose="020B0502020202020204" pitchFamily="34" charset="0"/>
              </a:rPr>
              <a:t>Medarbeidersamtale, planlegge individuelle og kollektive utviklingsløp</a:t>
            </a:r>
          </a:p>
        </p:txBody>
      </p:sp>
      <p:sp>
        <p:nvSpPr>
          <p:cNvPr id="21" name="Avrundet rektangel">
            <a:extLst>
              <a:ext uri="{FF2B5EF4-FFF2-40B4-BE49-F238E27FC236}">
                <a16:creationId xmlns:a16="http://schemas.microsoft.com/office/drawing/2014/main" id="{B3858F06-389E-18BC-6753-BD2A505B6170}"/>
              </a:ext>
            </a:extLst>
          </p:cNvPr>
          <p:cNvSpPr/>
          <p:nvPr/>
        </p:nvSpPr>
        <p:spPr>
          <a:xfrm>
            <a:off x="7198555" y="6727033"/>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Tiltak og planer, budsjettering</a:t>
            </a:r>
          </a:p>
        </p:txBody>
      </p:sp>
      <p:sp>
        <p:nvSpPr>
          <p:cNvPr id="22" name="Avrundet rektangel">
            <a:extLst>
              <a:ext uri="{FF2B5EF4-FFF2-40B4-BE49-F238E27FC236}">
                <a16:creationId xmlns:a16="http://schemas.microsoft.com/office/drawing/2014/main" id="{00F6D8E1-A8BE-7C6A-7DB6-DE6E383875FA}"/>
              </a:ext>
            </a:extLst>
          </p:cNvPr>
          <p:cNvSpPr/>
          <p:nvPr/>
        </p:nvSpPr>
        <p:spPr>
          <a:xfrm>
            <a:off x="6317873" y="5562617"/>
            <a:ext cx="1303926" cy="720341"/>
          </a:xfrm>
          <a:prstGeom prst="roundRect">
            <a:avLst>
              <a:gd name="adj" fmla="val 10490"/>
            </a:avLst>
          </a:prstGeom>
          <a:solidFill>
            <a:srgbClr val="7A2B1F"/>
          </a:solidFill>
          <a:ln w="12700">
            <a:miter lim="400000"/>
          </a:ln>
        </p:spPr>
        <p:txBody>
          <a:bodyPr lIns="50800" tIns="50800" rIns="50800" bIns="50800" anchor="ctr"/>
          <a:lstStyle/>
          <a:p>
            <a:pPr defTabSz="457200">
              <a:defRPr sz="1200" b="1">
                <a:solidFill>
                  <a:srgbClr val="FFFFFF"/>
                </a:solidFill>
                <a:latin typeface="Century Gothic"/>
                <a:ea typeface="Century Gothic"/>
                <a:cs typeface="Century Gothic"/>
                <a:sym typeface="Century Gothic"/>
              </a:defRPr>
            </a:pPr>
            <a:r>
              <a:rPr lang="nb-NO" sz="1050"/>
              <a:t>Kompetansemøte </a:t>
            </a:r>
            <a:br>
              <a:rPr lang="nb-NO" sz="1050"/>
            </a:br>
            <a:r>
              <a:rPr lang="nb-NO" sz="1050"/>
              <a:t>ledelse/klubb(er)</a:t>
            </a:r>
          </a:p>
        </p:txBody>
      </p:sp>
      <p:sp>
        <p:nvSpPr>
          <p:cNvPr id="23" name="Avrundet rektangel">
            <a:extLst>
              <a:ext uri="{FF2B5EF4-FFF2-40B4-BE49-F238E27FC236}">
                <a16:creationId xmlns:a16="http://schemas.microsoft.com/office/drawing/2014/main" id="{7B3D9D63-7DAD-8923-6AE1-B52D47DB0201}"/>
              </a:ext>
            </a:extLst>
          </p:cNvPr>
          <p:cNvSpPr/>
          <p:nvPr/>
        </p:nvSpPr>
        <p:spPr>
          <a:xfrm>
            <a:off x="6163563" y="4205376"/>
            <a:ext cx="1664686" cy="720341"/>
          </a:xfrm>
          <a:prstGeom prst="roundRect">
            <a:avLst>
              <a:gd name="adj" fmla="val 10490"/>
            </a:avLst>
          </a:prstGeom>
          <a:solidFill>
            <a:srgbClr val="7A2B1F"/>
          </a:solidFill>
          <a:ln w="12700">
            <a:miter lim="400000"/>
          </a:ln>
        </p:spPr>
        <p:txBody>
          <a:bodyPr lIns="50800" tIns="50800" rIns="50800" bIns="50800" anchor="ctr"/>
          <a:lstStyle/>
          <a:p>
            <a:pPr defTabSz="457200">
              <a:defRPr sz="1200" b="1">
                <a:solidFill>
                  <a:srgbClr val="FFFFFF"/>
                </a:solidFill>
                <a:latin typeface="Century Gothic"/>
                <a:ea typeface="Century Gothic"/>
                <a:cs typeface="Century Gothic"/>
                <a:sym typeface="Century Gothic"/>
              </a:defRPr>
            </a:pPr>
            <a:r>
              <a:rPr lang="nb-NO" sz="1050"/>
              <a:t>Kompetansesamtale</a:t>
            </a:r>
            <a:br>
              <a:rPr lang="nb-NO" sz="1050"/>
            </a:br>
            <a:r>
              <a:rPr lang="nb-NO" sz="1050"/>
              <a:t>medarbeider</a:t>
            </a:r>
          </a:p>
        </p:txBody>
      </p:sp>
      <p:sp>
        <p:nvSpPr>
          <p:cNvPr id="24" name="Avrundet rektangel">
            <a:extLst>
              <a:ext uri="{FF2B5EF4-FFF2-40B4-BE49-F238E27FC236}">
                <a16:creationId xmlns:a16="http://schemas.microsoft.com/office/drawing/2014/main" id="{BB656ECE-DBCB-83A8-B447-A47897A22C75}"/>
              </a:ext>
            </a:extLst>
          </p:cNvPr>
          <p:cNvSpPr/>
          <p:nvPr/>
        </p:nvSpPr>
        <p:spPr>
          <a:xfrm>
            <a:off x="7141030" y="3137918"/>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Iverksette / gjennomføre</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 name="Oval"/>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lang="nb-NO"/>
          </a:p>
        </p:txBody>
      </p:sp>
      <p:sp>
        <p:nvSpPr>
          <p:cNvPr id="506" name="STEG 1"/>
          <p:cNvSpPr txBox="1"/>
          <p:nvPr/>
        </p:nvSpPr>
        <p:spPr>
          <a:xfrm>
            <a:off x="11731094" y="691089"/>
            <a:ext cx="59278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4</a:t>
            </a:r>
          </a:p>
        </p:txBody>
      </p:sp>
      <p:sp>
        <p:nvSpPr>
          <p:cNvPr id="507" name="RÅD PÅ VEIEN"/>
          <p:cNvSpPr txBox="1"/>
          <p:nvPr/>
        </p:nvSpPr>
        <p:spPr>
          <a:xfrm>
            <a:off x="476457" y="462679"/>
            <a:ext cx="4132542" cy="7489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TIPS OG RÅD I ARBEIDET</a:t>
            </a:r>
          </a:p>
          <a:p>
            <a:pPr algn="l" defTabSz="457200">
              <a:defRPr sz="1400" b="1">
                <a:solidFill>
                  <a:srgbClr val="000000"/>
                </a:solidFill>
                <a:latin typeface="Century Gothic"/>
                <a:ea typeface="Century Gothic"/>
                <a:cs typeface="Century Gothic"/>
                <a:sym typeface="Century Gothic"/>
              </a:defRPr>
            </a:pPr>
            <a:r>
              <a:rPr lang="nb-NO"/>
              <a:t>Motivasjon, ansvar og mestring</a:t>
            </a:r>
          </a:p>
        </p:txBody>
      </p:sp>
      <p:sp>
        <p:nvSpPr>
          <p:cNvPr id="3" name="Rektangel">
            <a:extLst>
              <a:ext uri="{FF2B5EF4-FFF2-40B4-BE49-F238E27FC236}">
                <a16:creationId xmlns:a16="http://schemas.microsoft.com/office/drawing/2014/main" id="{8CBB235E-5D14-F5E6-C6C5-97CFB5F7F1EA}"/>
              </a:ext>
            </a:extLst>
          </p:cNvPr>
          <p:cNvSpPr/>
          <p:nvPr/>
        </p:nvSpPr>
        <p:spPr>
          <a:xfrm>
            <a:off x="1025238" y="2233900"/>
            <a:ext cx="10910713" cy="5716634"/>
          </a:xfrm>
          <a:prstGeom prst="rect">
            <a:avLst/>
          </a:prstGeom>
          <a:solidFill>
            <a:srgbClr val="792A1E"/>
          </a:solidFill>
          <a:ln w="12700">
            <a:miter lim="400000"/>
          </a:ln>
        </p:spPr>
        <p:txBody>
          <a:bodyPr wrap="none" lIns="360000" tIns="360000" rIns="360000" bIns="360000" numCol="2" spcCol="360000" anchor="t"/>
          <a:lstStyle/>
          <a:p>
            <a:pPr marL="203200" indent="-203200" algn="l">
              <a:buSzPct val="123000"/>
              <a:buChar char="•"/>
              <a:defRPr>
                <a:solidFill>
                  <a:srgbClr val="FFFFFF"/>
                </a:solidFill>
                <a:latin typeface="Century Gothic"/>
                <a:ea typeface="Century Gothic"/>
                <a:cs typeface="Century Gothic"/>
                <a:sym typeface="Century Gothic"/>
              </a:defRPr>
            </a:pPr>
            <a:endParaRPr lang="nb-NO" sz="1400">
              <a:solidFill>
                <a:schemeClr val="bg1"/>
              </a:solidFill>
              <a:latin typeface="Century Gothic" panose="020B0502020202020204" pitchFamily="34" charset="0"/>
            </a:endParaRPr>
          </a:p>
          <a:p>
            <a:pPr marL="203200" indent="-203200" algn="l">
              <a:buSzPct val="123000"/>
              <a:buChar char="•"/>
              <a:defRPr>
                <a:solidFill>
                  <a:srgbClr val="FFFFFF"/>
                </a:solidFill>
                <a:latin typeface="Century Gothic"/>
                <a:ea typeface="Century Gothic"/>
                <a:cs typeface="Century Gothic"/>
                <a:sym typeface="Century Gothic"/>
              </a:defRPr>
            </a:pPr>
            <a:r>
              <a:rPr lang="nb-NO" sz="1400" err="1">
                <a:solidFill>
                  <a:schemeClr val="bg1"/>
                </a:solidFill>
                <a:latin typeface="Century Gothic" panose="020B0502020202020204" pitchFamily="34" charset="0"/>
              </a:rPr>
              <a:t>Organisasjonspsykologisk</a:t>
            </a:r>
            <a:r>
              <a:rPr lang="nb-NO" sz="1400">
                <a:solidFill>
                  <a:schemeClr val="bg1"/>
                </a:solidFill>
                <a:latin typeface="Century Gothic" panose="020B0502020202020204" pitchFamily="34" charset="0"/>
              </a:rPr>
              <a:t> forskning har gitt oss solid kunnskap om hva som får ledere og medarbeidere til å prestere godt. Begrepet </a:t>
            </a:r>
            <a:r>
              <a:rPr lang="nb-NO" sz="1400" b="1">
                <a:solidFill>
                  <a:schemeClr val="bg1"/>
                </a:solidFill>
                <a:latin typeface="Century Gothic" panose="020B0502020202020204" pitchFamily="34" charset="0"/>
              </a:rPr>
              <a:t>«indre motivasjon»</a:t>
            </a:r>
            <a:r>
              <a:rPr lang="nb-NO" sz="1400">
                <a:solidFill>
                  <a:schemeClr val="bg1"/>
                </a:solidFill>
                <a:latin typeface="Century Gothic" panose="020B0502020202020204" pitchFamily="34" charset="0"/>
              </a:rPr>
              <a:t> er sentralt her.</a:t>
            </a:r>
            <a:br>
              <a:rPr lang="nb-NO" sz="1400">
                <a:solidFill>
                  <a:schemeClr val="bg1"/>
                </a:solidFill>
                <a:latin typeface="Century Gothic" panose="020B0502020202020204" pitchFamily="34" charset="0"/>
              </a:rPr>
            </a:br>
            <a:endParaRPr lang="nb-NO" sz="1400">
              <a:solidFill>
                <a:schemeClr val="bg1"/>
              </a:solidFill>
              <a:latin typeface="Century Gothic" panose="020B0502020202020204" pitchFamily="34" charset="0"/>
            </a:endParaRPr>
          </a:p>
          <a:p>
            <a:pPr marL="203200" indent="-203200" algn="l">
              <a:buSzPct val="123000"/>
              <a:buChar char="•"/>
              <a:defRPr>
                <a:solidFill>
                  <a:srgbClr val="FFFFFF"/>
                </a:solidFill>
                <a:latin typeface="Century Gothic"/>
                <a:ea typeface="Century Gothic"/>
                <a:cs typeface="Century Gothic"/>
                <a:sym typeface="Century Gothic"/>
              </a:defRPr>
            </a:pPr>
            <a:r>
              <a:rPr lang="nb-NO" sz="1400">
                <a:solidFill>
                  <a:schemeClr val="bg1"/>
                </a:solidFill>
                <a:latin typeface="Century Gothic" panose="020B0502020202020204" pitchFamily="34" charset="0"/>
              </a:rPr>
              <a:t>Når vi har indre motivasjon på jobb, er det jobben i seg selv som gir oss glede, mening og drivkraft. Ikke tanken på en belønning etterpå.</a:t>
            </a:r>
            <a:br>
              <a:rPr lang="nb-NO" sz="1400">
                <a:solidFill>
                  <a:schemeClr val="bg1"/>
                </a:solidFill>
                <a:latin typeface="Century Gothic" panose="020B0502020202020204" pitchFamily="34" charset="0"/>
              </a:rPr>
            </a:br>
            <a:endParaRPr lang="nb-NO" sz="1400">
              <a:solidFill>
                <a:schemeClr val="bg1"/>
              </a:solidFill>
              <a:latin typeface="Century Gothic" panose="020B0502020202020204" pitchFamily="34" charset="0"/>
            </a:endParaRPr>
          </a:p>
          <a:p>
            <a:pPr marL="203200" indent="-203200" algn="l">
              <a:buSzPct val="123000"/>
              <a:buChar char="•"/>
              <a:defRPr>
                <a:solidFill>
                  <a:srgbClr val="FFFFFF"/>
                </a:solidFill>
                <a:latin typeface="Century Gothic"/>
                <a:ea typeface="Century Gothic"/>
                <a:cs typeface="Century Gothic"/>
                <a:sym typeface="Century Gothic"/>
              </a:defRPr>
            </a:pPr>
            <a:r>
              <a:rPr lang="nb-NO" sz="1400">
                <a:solidFill>
                  <a:schemeClr val="bg1"/>
                </a:solidFill>
                <a:latin typeface="Century Gothic" panose="020B0502020202020204" pitchFamily="34" charset="0"/>
              </a:rPr>
              <a:t>Vi vet at mennesker som er indre motiverte, presterer bedre, tar mer ansvar, har lavere sykefravær m.m. </a:t>
            </a:r>
            <a:r>
              <a:rPr lang="nb-NO" sz="1400" b="1">
                <a:solidFill>
                  <a:schemeClr val="bg1"/>
                </a:solidFill>
                <a:latin typeface="Century Gothic" panose="020B0502020202020204" pitchFamily="34" charset="0"/>
              </a:rPr>
              <a:t>Det å ha motiverte </a:t>
            </a:r>
            <a:r>
              <a:rPr lang="nb-NO" sz="1400" b="1" err="1">
                <a:solidFill>
                  <a:schemeClr val="bg1"/>
                </a:solidFill>
                <a:latin typeface="Century Gothic" panose="020B0502020202020204" pitchFamily="34" charset="0"/>
              </a:rPr>
              <a:t>medarbediere</a:t>
            </a:r>
            <a:r>
              <a:rPr lang="nb-NO" sz="1400" b="1">
                <a:solidFill>
                  <a:schemeClr val="bg1"/>
                </a:solidFill>
                <a:latin typeface="Century Gothic" panose="020B0502020202020204" pitchFamily="34" charset="0"/>
              </a:rPr>
              <a:t>, er derfor svært verdifullt*</a:t>
            </a:r>
            <a:r>
              <a:rPr lang="nb-NO" sz="1400">
                <a:solidFill>
                  <a:schemeClr val="bg1"/>
                </a:solidFill>
                <a:latin typeface="Century Gothic" panose="020B0502020202020204" pitchFamily="34" charset="0"/>
              </a:rPr>
              <a:t>.</a:t>
            </a:r>
          </a:p>
          <a:p>
            <a:pPr marL="203200" indent="-203200" algn="l">
              <a:buSzPct val="123000"/>
              <a:buChar char="•"/>
              <a:defRPr>
                <a:solidFill>
                  <a:srgbClr val="FFFFFF"/>
                </a:solidFill>
                <a:latin typeface="Century Gothic"/>
                <a:ea typeface="Century Gothic"/>
                <a:cs typeface="Century Gothic"/>
                <a:sym typeface="Century Gothic"/>
              </a:defRPr>
            </a:pPr>
            <a:endParaRPr lang="nb-NO" sz="1400">
              <a:solidFill>
                <a:schemeClr val="bg1"/>
              </a:solidFill>
              <a:latin typeface="Century Gothic" panose="020B0502020202020204" pitchFamily="34" charset="0"/>
            </a:endParaRPr>
          </a:p>
          <a:p>
            <a:pPr marL="203200" indent="-203200" algn="l">
              <a:buSzPct val="123000"/>
              <a:buChar char="•"/>
              <a:defRPr>
                <a:solidFill>
                  <a:srgbClr val="FFFFFF"/>
                </a:solidFill>
                <a:latin typeface="Century Gothic"/>
                <a:ea typeface="Century Gothic"/>
                <a:cs typeface="Century Gothic"/>
                <a:sym typeface="Century Gothic"/>
              </a:defRPr>
            </a:pPr>
            <a:r>
              <a:rPr lang="nb-NO" sz="1400">
                <a:solidFill>
                  <a:schemeClr val="bg1"/>
                </a:solidFill>
                <a:latin typeface="Century Gothic" panose="020B0502020202020204" pitchFamily="34" charset="0"/>
              </a:rPr>
              <a:t>IJ har undersøkelser som viser en klar sammenheng mellom mulighet for utvikling i jobben sin, og motivasjon.</a:t>
            </a:r>
          </a:p>
          <a:p>
            <a:pPr marL="203200" indent="-203200" algn="l">
              <a:buSzPct val="123000"/>
              <a:buChar char="•"/>
              <a:defRPr>
                <a:solidFill>
                  <a:srgbClr val="FFFFFF"/>
                </a:solidFill>
                <a:latin typeface="Century Gothic"/>
                <a:ea typeface="Century Gothic"/>
                <a:cs typeface="Century Gothic"/>
                <a:sym typeface="Century Gothic"/>
              </a:defRPr>
            </a:pPr>
            <a:endParaRPr lang="nb-NO" sz="1400" b="1">
              <a:solidFill>
                <a:schemeClr val="bg1"/>
              </a:solidFill>
              <a:latin typeface="Century Gothic" panose="020B0502020202020204" pitchFamily="34" charset="0"/>
              <a:ea typeface="Open Sans"/>
              <a:cs typeface="Open Sans"/>
              <a:sym typeface="Open Sans"/>
            </a:endParaRPr>
          </a:p>
          <a:p>
            <a:pPr marL="203200" indent="-203200" algn="l">
              <a:buSzPct val="123000"/>
              <a:buChar char="•"/>
              <a:defRPr>
                <a:solidFill>
                  <a:srgbClr val="FFFFFF"/>
                </a:solidFill>
                <a:latin typeface="Century Gothic"/>
                <a:ea typeface="Century Gothic"/>
                <a:cs typeface="Century Gothic"/>
                <a:sym typeface="Century Gothic"/>
              </a:defRPr>
            </a:pPr>
            <a:r>
              <a:rPr lang="nb-NO" sz="1400" b="1">
                <a:solidFill>
                  <a:schemeClr val="bg1"/>
                </a:solidFill>
                <a:latin typeface="Century Gothic" panose="020B0502020202020204" pitchFamily="34" charset="0"/>
                <a:ea typeface="Open Sans"/>
                <a:cs typeface="Open Sans"/>
                <a:sym typeface="Open Sans"/>
              </a:rPr>
              <a:t>92,5 prosent sier at de trenger faglig påfyll for å holde seg motivert i jobben sin.</a:t>
            </a:r>
          </a:p>
          <a:p>
            <a:pPr marL="203200" indent="-203200" algn="l">
              <a:buSzPct val="123000"/>
              <a:buChar char="•"/>
              <a:defRPr>
                <a:solidFill>
                  <a:srgbClr val="FFFFFF"/>
                </a:solidFill>
                <a:latin typeface="Century Gothic"/>
                <a:ea typeface="Century Gothic"/>
                <a:cs typeface="Century Gothic"/>
                <a:sym typeface="Century Gothic"/>
              </a:defRPr>
            </a:pPr>
            <a:endParaRPr lang="nb-NO" sz="1400">
              <a:solidFill>
                <a:schemeClr val="bg1"/>
              </a:solidFill>
              <a:latin typeface="Century Gothic" panose="020B0502020202020204" pitchFamily="34" charset="0"/>
            </a:endParaRPr>
          </a:p>
          <a:p>
            <a:pPr algn="l" defTabSz="457200">
              <a:lnSpc>
                <a:spcPct val="70000"/>
              </a:lnSpc>
              <a:defRPr sz="1400" i="1">
                <a:solidFill>
                  <a:srgbClr val="FFFFFF"/>
                </a:solidFill>
                <a:latin typeface="Century Gothic"/>
                <a:ea typeface="Century Gothic"/>
                <a:cs typeface="Century Gothic"/>
                <a:sym typeface="Century Gothic"/>
              </a:defRPr>
            </a:pPr>
            <a:r>
              <a:rPr lang="nb-NO" sz="1000">
                <a:solidFill>
                  <a:schemeClr val="bg1"/>
                </a:solidFill>
                <a:latin typeface="Century Gothic" panose="020B0502020202020204" pitchFamily="34" charset="0"/>
              </a:rPr>
              <a:t>*Ole I. Iversen, førsteamanuensis, Institutt for ledelse og innovasjon, BI</a:t>
            </a:r>
          </a:p>
          <a:p>
            <a:pPr algn="l"/>
            <a:endParaRPr lang="nb-NO" sz="1400" b="1">
              <a:solidFill>
                <a:schemeClr val="bg1"/>
              </a:solidFill>
              <a:effectLst/>
              <a:latin typeface="Century Gothic" panose="020B0502020202020204" pitchFamily="34" charset="0"/>
            </a:endParaRPr>
          </a:p>
          <a:p>
            <a:pPr algn="l"/>
            <a:endParaRPr lang="nb-NO" sz="1400" b="1">
              <a:solidFill>
                <a:schemeClr val="bg1"/>
              </a:solidFill>
              <a:effectLst/>
              <a:latin typeface="Century Gothic" panose="020B0502020202020204" pitchFamily="34" charset="0"/>
            </a:endParaRPr>
          </a:p>
          <a:p>
            <a:pPr algn="l"/>
            <a:r>
              <a:rPr lang="nb-NO" sz="1400" b="1">
                <a:solidFill>
                  <a:schemeClr val="bg1"/>
                </a:solidFill>
                <a:effectLst/>
                <a:latin typeface="Century Gothic" panose="020B0502020202020204" pitchFamily="34" charset="0"/>
              </a:rPr>
              <a:t>Den enkelte medarbeiders ansvar</a:t>
            </a:r>
          </a:p>
          <a:p>
            <a:pPr algn="l" defTabSz="457200">
              <a:defRPr sz="1400">
                <a:solidFill>
                  <a:srgbClr val="7A2B1F"/>
                </a:solidFill>
                <a:latin typeface="Century Gothic"/>
                <a:ea typeface="Century Gothic"/>
                <a:cs typeface="Century Gothic"/>
                <a:sym typeface="Century Gothic"/>
              </a:defRPr>
            </a:pPr>
            <a:endParaRPr lang="nb-NO" sz="1400">
              <a:solidFill>
                <a:schemeClr val="bg1"/>
              </a:solidFill>
            </a:endParaRPr>
          </a:p>
          <a:p>
            <a:pPr algn="l" defTabSz="457200">
              <a:defRPr sz="1400">
                <a:solidFill>
                  <a:srgbClr val="7A2B1F"/>
                </a:solidFill>
                <a:latin typeface="Century Gothic"/>
                <a:ea typeface="Century Gothic"/>
                <a:cs typeface="Century Gothic"/>
                <a:sym typeface="Century Gothic"/>
              </a:defRPr>
            </a:pPr>
            <a:r>
              <a:rPr lang="nb-NO" sz="1400">
                <a:solidFill>
                  <a:schemeClr val="bg1"/>
                </a:solidFill>
              </a:rPr>
              <a:t>Det er et </a:t>
            </a:r>
            <a:r>
              <a:rPr lang="nb-NO" sz="1400" b="1">
                <a:solidFill>
                  <a:schemeClr val="bg1"/>
                </a:solidFill>
              </a:rPr>
              <a:t>ledelsesansvar</a:t>
            </a:r>
            <a:r>
              <a:rPr lang="nb-NO" sz="1400">
                <a:solidFill>
                  <a:schemeClr val="bg1"/>
                </a:solidFill>
              </a:rPr>
              <a:t> å legge til rette for en god læringskultur og for at alle medarbeidere har en individuell kompetanseplan. </a:t>
            </a:r>
          </a:p>
          <a:p>
            <a:pPr algn="l" defTabSz="457200">
              <a:defRPr sz="1400">
                <a:solidFill>
                  <a:srgbClr val="7A2B1F"/>
                </a:solidFill>
                <a:latin typeface="Century Gothic"/>
                <a:ea typeface="Century Gothic"/>
                <a:cs typeface="Century Gothic"/>
                <a:sym typeface="Century Gothic"/>
              </a:defRPr>
            </a:pPr>
            <a:endParaRPr lang="nb-NO" sz="1400">
              <a:solidFill>
                <a:schemeClr val="bg1"/>
              </a:solidFill>
            </a:endParaRPr>
          </a:p>
          <a:p>
            <a:pPr algn="l" defTabSz="457200">
              <a:defRPr sz="1400">
                <a:solidFill>
                  <a:srgbClr val="7A2B1F"/>
                </a:solidFill>
                <a:latin typeface="Century Gothic"/>
                <a:ea typeface="Century Gothic"/>
                <a:cs typeface="Century Gothic"/>
                <a:sym typeface="Century Gothic"/>
              </a:defRPr>
            </a:pPr>
            <a:r>
              <a:rPr lang="nb-NO" sz="1400">
                <a:solidFill>
                  <a:schemeClr val="bg1"/>
                </a:solidFill>
              </a:rPr>
              <a:t>Samtidig er </a:t>
            </a:r>
            <a:r>
              <a:rPr lang="nb-NO" sz="1400" b="1">
                <a:solidFill>
                  <a:schemeClr val="bg1"/>
                </a:solidFill>
              </a:rPr>
              <a:t>den enkelte ansvarlig</a:t>
            </a:r>
            <a:r>
              <a:rPr lang="nb-NO" sz="1400">
                <a:solidFill>
                  <a:schemeClr val="bg1"/>
                </a:solidFill>
              </a:rPr>
              <a:t> for å benytte mulighetene til kompetanseheving som blir gitt, samt å anvende kunnskapen på en god måte. </a:t>
            </a:r>
          </a:p>
          <a:p>
            <a:pPr algn="l" defTabSz="457200">
              <a:defRPr sz="1400">
                <a:solidFill>
                  <a:srgbClr val="7A2B1F"/>
                </a:solidFill>
                <a:latin typeface="Century Gothic"/>
                <a:ea typeface="Century Gothic"/>
                <a:cs typeface="Century Gothic"/>
                <a:sym typeface="Century Gothic"/>
              </a:defRPr>
            </a:pPr>
            <a:endParaRPr lang="nb-NO" sz="1400">
              <a:solidFill>
                <a:schemeClr val="bg1"/>
              </a:solidFill>
            </a:endParaRPr>
          </a:p>
          <a:p>
            <a:pPr algn="l" defTabSz="457200">
              <a:defRPr sz="1400">
                <a:solidFill>
                  <a:srgbClr val="7A2B1F"/>
                </a:solidFill>
                <a:latin typeface="Century Gothic"/>
                <a:ea typeface="Century Gothic"/>
                <a:cs typeface="Century Gothic"/>
                <a:sym typeface="Century Gothic"/>
              </a:defRPr>
            </a:pPr>
            <a:br>
              <a:rPr lang="nb-NO" sz="1400">
                <a:solidFill>
                  <a:schemeClr val="bg1"/>
                </a:solidFill>
              </a:rPr>
            </a:br>
            <a:r>
              <a:rPr lang="nb-NO" sz="1400" b="1">
                <a:solidFill>
                  <a:schemeClr val="bg1"/>
                </a:solidFill>
              </a:rPr>
              <a:t>FORSLAG TIL REFLEKSJON: </a:t>
            </a:r>
            <a:br>
              <a:rPr lang="nb-NO" sz="1400" b="1">
                <a:solidFill>
                  <a:schemeClr val="bg1"/>
                </a:solidFill>
              </a:rPr>
            </a:br>
            <a:r>
              <a:rPr lang="nb-NO" sz="1400">
                <a:solidFill>
                  <a:schemeClr val="bg1"/>
                </a:solidFill>
              </a:rPr>
              <a:t>Hvilke områder kunne du tenke deg utvikle deg på eller lære mer om? </a:t>
            </a:r>
            <a:br>
              <a:rPr lang="nb-NO" sz="1400">
                <a:solidFill>
                  <a:schemeClr val="bg1"/>
                </a:solidFill>
              </a:rPr>
            </a:br>
            <a:r>
              <a:rPr lang="nb-NO" sz="1400">
                <a:solidFill>
                  <a:schemeClr val="bg1"/>
                </a:solidFill>
              </a:rPr>
              <a:t>Er det noen måter du lærer bedre på enn andre, for eksempel klasseromsundervisning heller enn digitale kurs? </a:t>
            </a:r>
            <a:br>
              <a:rPr lang="nb-NO" sz="1400">
                <a:solidFill>
                  <a:schemeClr val="bg1"/>
                </a:solidFill>
              </a:rPr>
            </a:br>
            <a:r>
              <a:rPr lang="nb-NO" sz="1400">
                <a:solidFill>
                  <a:schemeClr val="bg1"/>
                </a:solidFill>
              </a:rPr>
              <a:t>Prøv å definere en indre motivasjon for å lære deg noe nytt samt å benytte kunnskapen i arbeidshverdagen. Er det for å gjøre noe på en enklere måte, for at journalistikken skal presenteres bedre, for å lage bedre saker eller for personlig utvikling, mestring og motivasjon?</a:t>
            </a:r>
          </a:p>
          <a:p>
            <a:pPr defTabSz="584200">
              <a:defRPr sz="2200">
                <a:solidFill>
                  <a:srgbClr val="FFFFFF"/>
                </a:solidFill>
                <a:latin typeface="Helvetica Neue Medium"/>
                <a:ea typeface="Helvetica Neue Medium"/>
                <a:cs typeface="Helvetica Neue Medium"/>
                <a:sym typeface="Helvetica Neue Medium"/>
              </a:defRPr>
            </a:pPr>
            <a:endParaRPr lang="nb-NO" sz="1400">
              <a:solidFill>
                <a:schemeClr val="bg1"/>
              </a:solidFill>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e 1">
            <a:extLst>
              <a:ext uri="{FF2B5EF4-FFF2-40B4-BE49-F238E27FC236}">
                <a16:creationId xmlns:a16="http://schemas.microsoft.com/office/drawing/2014/main" id="{E1106CB5-BF9C-3CA7-D8E5-EFD7F1DF80F4}"/>
              </a:ext>
            </a:extLst>
          </p:cNvPr>
          <p:cNvPicPr>
            <a:picLocks noChangeAspect="1"/>
          </p:cNvPicPr>
          <p:nvPr/>
        </p:nvPicPr>
        <p:blipFill>
          <a:blip r:embed="rId2">
            <a:alphaModFix amt="10000"/>
          </a:blip>
          <a:stretch>
            <a:fillRect/>
          </a:stretch>
        </p:blipFill>
        <p:spPr>
          <a:xfrm>
            <a:off x="8455692" y="1520526"/>
            <a:ext cx="3275402" cy="3356274"/>
          </a:xfrm>
          <a:prstGeom prst="rect">
            <a:avLst/>
          </a:prstGeom>
          <a:ln>
            <a:noFill/>
          </a:ln>
        </p:spPr>
      </p:pic>
      <p:sp>
        <p:nvSpPr>
          <p:cNvPr id="509" name="Rektangel"/>
          <p:cNvSpPr/>
          <p:nvPr/>
        </p:nvSpPr>
        <p:spPr>
          <a:xfrm>
            <a:off x="8299" y="2831893"/>
            <a:ext cx="993239" cy="5166259"/>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510" name="Evaluering er essensielt for et vellykket kompetansearbeid. Bestem gjerne noen faste spørsmål som skal stilles i møter mellom ledelse og klubb(er), samt mellom ledelse og den enkelte medarbeider. Forslag til spørsmål:"/>
          <p:cNvSpPr txBox="1"/>
          <p:nvPr/>
        </p:nvSpPr>
        <p:spPr>
          <a:xfrm>
            <a:off x="1492251" y="2904454"/>
            <a:ext cx="9619094" cy="5339347"/>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t">
            <a:spAutoFit/>
          </a:bodyPr>
          <a:lstStyle/>
          <a:p>
            <a:pPr algn="l" defTabSz="457200">
              <a:defRPr sz="1400">
                <a:solidFill>
                  <a:srgbClr val="000000"/>
                </a:solidFill>
                <a:latin typeface="Century Gothic"/>
                <a:ea typeface="Century Gothic"/>
                <a:cs typeface="Century Gothic"/>
                <a:sym typeface="Century Gothic"/>
              </a:defRPr>
            </a:pPr>
            <a:r>
              <a:rPr lang="nb-NO" b="1"/>
              <a:t>EVALUERING</a:t>
            </a:r>
            <a:br>
              <a:rPr lang="nb-NO" b="1"/>
            </a:br>
            <a:endParaRPr lang="nb-NO" b="1"/>
          </a:p>
          <a:p>
            <a:pPr algn="l" defTabSz="457200">
              <a:defRPr sz="1400">
                <a:solidFill>
                  <a:srgbClr val="000000"/>
                </a:solidFill>
                <a:latin typeface="Century Gothic"/>
                <a:ea typeface="Century Gothic"/>
                <a:cs typeface="Century Gothic"/>
                <a:sym typeface="Century Gothic"/>
              </a:defRPr>
            </a:pPr>
            <a:r>
              <a:rPr lang="nb-NO"/>
              <a:t>Evaluering er essensielt for et vellykket kompetansearbeid. Bestem gjerne noen faste spørsmål som skal stilles i møter mellom ledelse og klubb(er), samt mellom ledelse og den enkelte medarbeider. Legg også gjerne inn kompetanse som en del av medarbeiderundersøkelser eller pulsmålinger. </a:t>
            </a:r>
          </a:p>
          <a:p>
            <a:pPr algn="l" defTabSz="457200">
              <a:defRPr sz="1400">
                <a:solidFill>
                  <a:srgbClr val="000000"/>
                </a:solidFill>
                <a:latin typeface="Century Gothic"/>
                <a:ea typeface="Century Gothic"/>
                <a:cs typeface="Century Gothic"/>
                <a:sym typeface="Century Gothic"/>
              </a:defRPr>
            </a:pPr>
            <a:endParaRPr lang="nb-NO" b="1"/>
          </a:p>
          <a:p>
            <a:pPr algn="l" defTabSz="457200">
              <a:defRPr sz="1400">
                <a:solidFill>
                  <a:srgbClr val="000000"/>
                </a:solidFill>
                <a:latin typeface="Century Gothic"/>
                <a:ea typeface="Century Gothic"/>
                <a:cs typeface="Century Gothic"/>
                <a:sym typeface="Century Gothic"/>
              </a:defRPr>
            </a:pPr>
            <a:r>
              <a:rPr lang="nb-NO" b="1"/>
              <a:t>FORSLAG TIL SPØRSMÅL:</a:t>
            </a:r>
          </a:p>
          <a:p>
            <a:pPr algn="l" defTabSz="457200">
              <a:defRPr sz="1400">
                <a:solidFill>
                  <a:srgbClr val="000000"/>
                </a:solidFill>
                <a:latin typeface="Century Gothic"/>
                <a:ea typeface="Century Gothic"/>
                <a:cs typeface="Century Gothic"/>
                <a:sym typeface="Century Gothic"/>
              </a:defRPr>
            </a:pPr>
            <a:endParaRPr lang="nb-NO" b="1"/>
          </a:p>
          <a:p>
            <a:pPr marL="285750" lvl="8" indent="-285750" algn="l">
              <a:buClr>
                <a:srgbClr val="000000"/>
              </a:buClr>
              <a:buSzPct val="123000"/>
              <a:buFont typeface="Arial" panose="020B0604020202020204" pitchFamily="34" charset="0"/>
              <a:buChar char="•"/>
              <a:defRPr>
                <a:solidFill>
                  <a:srgbClr val="000000"/>
                </a:solidFill>
                <a:latin typeface="Century Gothic"/>
                <a:ea typeface="Century Gothic"/>
                <a:cs typeface="Century Gothic"/>
                <a:sym typeface="Century Gothic"/>
              </a:defRPr>
            </a:pPr>
            <a:r>
              <a:rPr lang="nb-NO" sz="1400"/>
              <a:t>Hva har vi blitt bedre til? </a:t>
            </a:r>
          </a:p>
          <a:p>
            <a:pPr marL="285750" lvl="8" indent="-285750" algn="l">
              <a:buClr>
                <a:srgbClr val="000000"/>
              </a:buClr>
              <a:buSzPct val="123000"/>
              <a:buFont typeface="Arial" panose="020B0604020202020204" pitchFamily="34" charset="0"/>
              <a:buChar char="•"/>
              <a:defRPr>
                <a:solidFill>
                  <a:srgbClr val="000000"/>
                </a:solidFill>
                <a:latin typeface="Century Gothic"/>
                <a:ea typeface="Century Gothic"/>
                <a:cs typeface="Century Gothic"/>
                <a:sym typeface="Century Gothic"/>
              </a:defRPr>
            </a:pPr>
            <a:r>
              <a:rPr lang="nb-NO" sz="1400"/>
              <a:t>Hvordan går det med din individuelle kompetanseplan?</a:t>
            </a:r>
            <a:endParaRPr lang="nb-NO"/>
          </a:p>
          <a:p>
            <a:pPr marL="285750" lvl="8" indent="-285750" algn="l">
              <a:buClr>
                <a:srgbClr val="000000"/>
              </a:buClr>
              <a:buSzPct val="123000"/>
              <a:buFont typeface="Arial" panose="020B0604020202020204" pitchFamily="34" charset="0"/>
              <a:buChar char="•"/>
              <a:defRPr>
                <a:solidFill>
                  <a:srgbClr val="000000"/>
                </a:solidFill>
                <a:latin typeface="Century Gothic"/>
                <a:ea typeface="Century Gothic"/>
                <a:cs typeface="Century Gothic"/>
                <a:sym typeface="Century Gothic"/>
              </a:defRPr>
            </a:pPr>
            <a:r>
              <a:rPr lang="nb-NO" sz="1400"/>
              <a:t>Ble kompetanseplanene i din avdeling gjennomført og resultatet som planlagt?</a:t>
            </a:r>
          </a:p>
          <a:p>
            <a:pPr marL="285750" lvl="8" indent="-285750" algn="l">
              <a:buClr>
                <a:srgbClr val="000000"/>
              </a:buClr>
              <a:buSzPct val="123000"/>
              <a:buFont typeface="Arial" panose="020B0604020202020204" pitchFamily="34" charset="0"/>
              <a:buChar char="•"/>
              <a:defRPr>
                <a:solidFill>
                  <a:srgbClr val="000000"/>
                </a:solidFill>
                <a:latin typeface="Century Gothic"/>
                <a:ea typeface="Century Gothic"/>
                <a:cs typeface="Century Gothic"/>
                <a:sym typeface="Century Gothic"/>
              </a:defRPr>
            </a:pPr>
            <a:r>
              <a:rPr lang="nb-NO" sz="1400"/>
              <a:t>Var målene og gjennomføringsplanen konkret nok?</a:t>
            </a:r>
          </a:p>
          <a:p>
            <a:pPr marL="285750" lvl="8" indent="-285750" algn="l">
              <a:buClr>
                <a:srgbClr val="000000"/>
              </a:buClr>
              <a:buSzPct val="123000"/>
              <a:buFont typeface="Arial" panose="020B0604020202020204" pitchFamily="34" charset="0"/>
              <a:buChar char="•"/>
              <a:defRPr>
                <a:solidFill>
                  <a:srgbClr val="000000"/>
                </a:solidFill>
                <a:latin typeface="Century Gothic"/>
                <a:ea typeface="Century Gothic"/>
                <a:cs typeface="Century Gothic"/>
                <a:sym typeface="Century Gothic"/>
              </a:defRPr>
            </a:pPr>
            <a:r>
              <a:rPr lang="nb-NO" sz="1400"/>
              <a:t>Hadde vi et realistisk tidsperspektiv?</a:t>
            </a:r>
          </a:p>
          <a:p>
            <a:pPr marL="285750" lvl="8" indent="-285750" algn="l">
              <a:buClr>
                <a:srgbClr val="000000"/>
              </a:buClr>
              <a:buSzPct val="123000"/>
              <a:buFont typeface="Arial" panose="020B0604020202020204" pitchFamily="34" charset="0"/>
              <a:buChar char="•"/>
              <a:defRPr>
                <a:solidFill>
                  <a:srgbClr val="000000"/>
                </a:solidFill>
                <a:latin typeface="Century Gothic"/>
                <a:ea typeface="Century Gothic"/>
                <a:cs typeface="Century Gothic"/>
                <a:sym typeface="Century Gothic"/>
              </a:defRPr>
            </a:pPr>
            <a:r>
              <a:rPr lang="nb-NO" sz="1400"/>
              <a:t>Var det avsatt penger til kompetanseheving i budsjettet som samsvarte med planen?</a:t>
            </a:r>
          </a:p>
          <a:p>
            <a:pPr marL="285750" lvl="8" indent="-285750" algn="l">
              <a:buClr>
                <a:srgbClr val="000000"/>
              </a:buClr>
              <a:buSzPct val="123000"/>
              <a:buFont typeface="Arial" panose="020B0604020202020204" pitchFamily="34" charset="0"/>
              <a:buChar char="•"/>
              <a:defRPr>
                <a:solidFill>
                  <a:srgbClr val="000000"/>
                </a:solidFill>
                <a:latin typeface="Century Gothic"/>
                <a:ea typeface="Century Gothic"/>
                <a:cs typeface="Century Gothic"/>
                <a:sym typeface="Century Gothic"/>
              </a:defRPr>
            </a:pPr>
            <a:r>
              <a:rPr lang="nb-NO" sz="1400"/>
              <a:t>Var ansvaret tydelig plassert og fulgte de opp som de skulle?</a:t>
            </a:r>
          </a:p>
          <a:p>
            <a:pPr marL="285750" lvl="8" indent="-285750" algn="l">
              <a:buClr>
                <a:srgbClr val="000000"/>
              </a:buClr>
              <a:buSzPct val="123000"/>
              <a:buFont typeface="Arial" panose="020B0604020202020204" pitchFamily="34" charset="0"/>
              <a:buChar char="•"/>
              <a:defRPr>
                <a:solidFill>
                  <a:srgbClr val="000000"/>
                </a:solidFill>
                <a:latin typeface="Century Gothic"/>
                <a:ea typeface="Century Gothic"/>
                <a:cs typeface="Century Gothic"/>
                <a:sym typeface="Century Gothic"/>
              </a:defRPr>
            </a:pPr>
            <a:r>
              <a:rPr lang="nb-NO" sz="1400"/>
              <a:t>Hva ledet kompetansearbeidet til?  </a:t>
            </a:r>
          </a:p>
          <a:p>
            <a:pPr marL="285750" lvl="5" indent="-285750" algn="l">
              <a:buClr>
                <a:srgbClr val="000000"/>
              </a:buClr>
              <a:buSzPct val="123000"/>
              <a:buFont typeface="Arial" panose="020B0604020202020204" pitchFamily="34" charset="0"/>
              <a:buChar char="•"/>
              <a:defRPr>
                <a:solidFill>
                  <a:srgbClr val="000000"/>
                </a:solidFill>
                <a:latin typeface="Century Gothic"/>
                <a:ea typeface="Century Gothic"/>
                <a:cs typeface="Century Gothic"/>
                <a:sym typeface="Century Gothic"/>
              </a:defRPr>
            </a:pPr>
            <a:endParaRPr lang="nb-NO" sz="1400"/>
          </a:p>
          <a:p>
            <a:pPr lvl="5" algn="l">
              <a:buClr>
                <a:srgbClr val="000000"/>
              </a:buClr>
              <a:buSzPct val="123000"/>
              <a:defRPr>
                <a:solidFill>
                  <a:srgbClr val="000000"/>
                </a:solidFill>
                <a:latin typeface="Century Gothic"/>
                <a:ea typeface="Century Gothic"/>
                <a:cs typeface="Century Gothic"/>
                <a:sym typeface="Century Gothic"/>
              </a:defRPr>
            </a:pPr>
            <a:endParaRPr lang="nb-NO" sz="1400"/>
          </a:p>
          <a:p>
            <a:pPr lvl="5" algn="l">
              <a:buClr>
                <a:srgbClr val="000000"/>
              </a:buClr>
              <a:buSzPct val="123000"/>
              <a:defRPr>
                <a:solidFill>
                  <a:srgbClr val="000000"/>
                </a:solidFill>
                <a:latin typeface="Century Gothic"/>
                <a:ea typeface="Century Gothic"/>
                <a:cs typeface="Century Gothic"/>
                <a:sym typeface="Century Gothic"/>
              </a:defRPr>
            </a:pPr>
            <a:r>
              <a:rPr lang="nb-NO" sz="1400" b="1"/>
              <a:t>REPETISJON</a:t>
            </a:r>
          </a:p>
          <a:p>
            <a:pPr lvl="5" algn="l">
              <a:buClr>
                <a:srgbClr val="000000"/>
              </a:buClr>
              <a:buSzPct val="123000"/>
              <a:defRPr>
                <a:solidFill>
                  <a:srgbClr val="000000"/>
                </a:solidFill>
                <a:latin typeface="Century Gothic"/>
                <a:ea typeface="Century Gothic"/>
                <a:cs typeface="Century Gothic"/>
                <a:sym typeface="Century Gothic"/>
              </a:defRPr>
            </a:pPr>
            <a:r>
              <a:rPr lang="nb-NO" sz="1400"/>
              <a:t>Kompetanseheving er ikke en engangsjobb. For å bli en kontinuerlig lærende organisasjon må både ledere og medarbeidere gjøre en innsats. Repeter det som fungerte godt, endre på det som trenger forbedring. </a:t>
            </a:r>
            <a:br>
              <a:rPr lang="nb-NO" sz="1400"/>
            </a:br>
            <a:r>
              <a:rPr lang="nb-NO" sz="1400"/>
              <a:t>Og husk at vi lærer også av å evaluere og repetere! </a:t>
            </a:r>
            <a:endParaRPr lang="nb-NO" sz="1400">
              <a:highlight>
                <a:srgbClr val="FFFF00"/>
              </a:highlight>
            </a:endParaRPr>
          </a:p>
          <a:p>
            <a:pPr lvl="5" algn="l">
              <a:buClr>
                <a:srgbClr val="000000"/>
              </a:buClr>
              <a:buSzPct val="123000"/>
              <a:defRPr>
                <a:solidFill>
                  <a:srgbClr val="000000"/>
                </a:solidFill>
                <a:latin typeface="Century Gothic"/>
                <a:ea typeface="Century Gothic"/>
                <a:cs typeface="Century Gothic"/>
                <a:sym typeface="Century Gothic"/>
              </a:defRPr>
            </a:pPr>
            <a:endParaRPr lang="nb-NO" sz="1400"/>
          </a:p>
          <a:p>
            <a:pPr algn="l" defTabSz="457200">
              <a:lnSpc>
                <a:spcPct val="150000"/>
              </a:lnSpc>
              <a:defRPr sz="1400" b="1">
                <a:solidFill>
                  <a:srgbClr val="000000"/>
                </a:solidFill>
                <a:latin typeface="Century Gothic"/>
                <a:ea typeface="Century Gothic"/>
                <a:cs typeface="Century Gothic"/>
                <a:sym typeface="Century Gothic"/>
              </a:defRPr>
            </a:pPr>
            <a:endParaRPr lang="nb-NO" sz="1400"/>
          </a:p>
        </p:txBody>
      </p:sp>
      <p:sp>
        <p:nvSpPr>
          <p:cNvPr id="511" name="Oval"/>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512" name="STEG 1"/>
          <p:cNvSpPr txBox="1"/>
          <p:nvPr/>
        </p:nvSpPr>
        <p:spPr>
          <a:xfrm>
            <a:off x="11731094" y="691089"/>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4</a:t>
            </a:r>
          </a:p>
        </p:txBody>
      </p:sp>
      <p:sp>
        <p:nvSpPr>
          <p:cNvPr id="513" name="RÅD PÅ VEIEN"/>
          <p:cNvSpPr txBox="1"/>
          <p:nvPr/>
        </p:nvSpPr>
        <p:spPr>
          <a:xfrm>
            <a:off x="476457" y="462490"/>
            <a:ext cx="4985396" cy="7493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EVALUERING OG REPETISJON</a:t>
            </a:r>
          </a:p>
          <a:p>
            <a:pPr algn="l" defTabSz="457200">
              <a:defRPr sz="1400" b="1">
                <a:solidFill>
                  <a:srgbClr val="000000"/>
                </a:solidFill>
                <a:latin typeface="Century Gothic"/>
                <a:ea typeface="Century Gothic"/>
                <a:cs typeface="Century Gothic"/>
                <a:sym typeface="Century Gothic"/>
              </a:defRPr>
            </a:pPr>
            <a:r>
              <a:t>Ha et forhold </a:t>
            </a:r>
            <a:r>
              <a:rPr err="1"/>
              <a:t>til</a:t>
            </a:r>
            <a:r>
              <a:t> </a:t>
            </a:r>
            <a:r>
              <a:rPr err="1"/>
              <a:t>resultatene</a:t>
            </a:r>
            <a:r>
              <a:t> av </a:t>
            </a:r>
            <a:r>
              <a:rPr lang="nb-NO"/>
              <a:t>kompetansearbeidet</a:t>
            </a:r>
            <a:endParaRPr/>
          </a:p>
        </p:txBody>
      </p:sp>
      <p:sp>
        <p:nvSpPr>
          <p:cNvPr id="3" name="Rektangel">
            <a:extLst>
              <a:ext uri="{FF2B5EF4-FFF2-40B4-BE49-F238E27FC236}">
                <a16:creationId xmlns:a16="http://schemas.microsoft.com/office/drawing/2014/main" id="{C0F60D65-73C3-97EB-6AA6-34EB3C3CC002}"/>
              </a:ext>
            </a:extLst>
          </p:cNvPr>
          <p:cNvSpPr/>
          <p:nvPr/>
        </p:nvSpPr>
        <p:spPr>
          <a:xfrm>
            <a:off x="8299" y="2429842"/>
            <a:ext cx="993239" cy="5716633"/>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Avrundet rektangel"/>
          <p:cNvSpPr/>
          <p:nvPr/>
        </p:nvSpPr>
        <p:spPr>
          <a:xfrm>
            <a:off x="2916959" y="4120919"/>
            <a:ext cx="3035301" cy="1955801"/>
          </a:xfrm>
          <a:prstGeom prst="roundRect">
            <a:avLst>
              <a:gd name="adj" fmla="val 9740"/>
            </a:avLst>
          </a:prstGeom>
          <a:solidFill>
            <a:srgbClr val="7A2B1F"/>
          </a:solidFill>
          <a:ln w="12700">
            <a:miter lim="400000"/>
          </a:ln>
        </p:spPr>
        <p:txBody>
          <a:bodyPr lIns="50800" tIns="50800" rIns="50800" bIns="50800" anchor="ctr"/>
          <a:lstStyle/>
          <a:p>
            <a:endParaRPr lang="nb-NO"/>
          </a:p>
        </p:txBody>
      </p:sp>
      <p:sp>
        <p:nvSpPr>
          <p:cNvPr id="183" name="Avrundet rektangel"/>
          <p:cNvSpPr/>
          <p:nvPr/>
        </p:nvSpPr>
        <p:spPr>
          <a:xfrm>
            <a:off x="1303034" y="5837995"/>
            <a:ext cx="3035301" cy="1955801"/>
          </a:xfrm>
          <a:prstGeom prst="roundRect">
            <a:avLst>
              <a:gd name="adj" fmla="val 9740"/>
            </a:avLst>
          </a:prstGeom>
          <a:solidFill>
            <a:srgbClr val="7A2B1F"/>
          </a:solidFill>
          <a:ln w="12700">
            <a:miter lim="400000"/>
          </a:ln>
        </p:spPr>
        <p:txBody>
          <a:bodyPr lIns="50800" tIns="50800" rIns="50800" bIns="50800" anchor="ctr"/>
          <a:lstStyle/>
          <a:p>
            <a:endParaRPr lang="nb-NO"/>
          </a:p>
        </p:txBody>
      </p:sp>
      <p:sp>
        <p:nvSpPr>
          <p:cNvPr id="184" name="Kontinuerlig lærende redaksjoner og medier er avgjørende for en fortsatt sterk presse!"/>
          <p:cNvSpPr txBox="1"/>
          <p:nvPr/>
        </p:nvSpPr>
        <p:spPr>
          <a:xfrm>
            <a:off x="3721483" y="999571"/>
            <a:ext cx="6110230" cy="8483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a:lnSpc>
                <a:spcPct val="110000"/>
              </a:lnSpc>
              <a:defRPr sz="2300" i="1">
                <a:solidFill>
                  <a:srgbClr val="151515"/>
                </a:solidFill>
                <a:latin typeface="Century Gothic"/>
                <a:ea typeface="Century Gothic"/>
                <a:cs typeface="Century Gothic"/>
                <a:sym typeface="Century Gothic"/>
              </a:defRPr>
            </a:lvl1pPr>
          </a:lstStyle>
          <a:p>
            <a:r>
              <a:rPr lang="nb-NO" dirty="0"/>
              <a:t>Lærende medier er avgjørende for en sterk presse!</a:t>
            </a:r>
          </a:p>
        </p:txBody>
      </p:sp>
      <p:sp>
        <p:nvSpPr>
          <p:cNvPr id="185" name="RÅD PÅ VEIEN"/>
          <p:cNvSpPr txBox="1"/>
          <p:nvPr/>
        </p:nvSpPr>
        <p:spPr>
          <a:xfrm>
            <a:off x="476457" y="462490"/>
            <a:ext cx="2126706" cy="749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FELLES LØFT </a:t>
            </a:r>
          </a:p>
          <a:p>
            <a:pPr algn="l" defTabSz="457200">
              <a:defRPr sz="1400" b="1">
                <a:solidFill>
                  <a:srgbClr val="000000"/>
                </a:solidFill>
                <a:latin typeface="Century Gothic"/>
                <a:ea typeface="Century Gothic"/>
                <a:cs typeface="Century Gothic"/>
                <a:sym typeface="Century Gothic"/>
              </a:defRPr>
            </a:pPr>
            <a:r>
              <a:rPr lang="nb-NO"/>
              <a:t>§39 i Journalistavtalen*</a:t>
            </a:r>
          </a:p>
        </p:txBody>
      </p:sp>
      <p:sp>
        <p:nvSpPr>
          <p:cNvPr id="186" name="Medarbeidere med god og riktig kompetanse er en av redaksjonens viktigste verdier."/>
          <p:cNvSpPr txBox="1"/>
          <p:nvPr/>
        </p:nvSpPr>
        <p:spPr>
          <a:xfrm>
            <a:off x="1544334" y="6085759"/>
            <a:ext cx="2552701" cy="14602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457200">
              <a:lnSpc>
                <a:spcPct val="120000"/>
              </a:lnSpc>
              <a:defRPr sz="1500">
                <a:solidFill>
                  <a:srgbClr val="FFFFFF"/>
                </a:solidFill>
                <a:latin typeface="Century Gothic"/>
                <a:ea typeface="Century Gothic"/>
                <a:cs typeface="Century Gothic"/>
                <a:sym typeface="Century Gothic"/>
              </a:defRPr>
            </a:pPr>
            <a:r>
              <a:rPr lang="nb-NO"/>
              <a:t>Medarbeidere med god og riktig kompetanse er en av redaksjonens viktigste </a:t>
            </a:r>
            <a:r>
              <a:rPr lang="nb-NO" b="1"/>
              <a:t>verdier og vil styrke journalistikken.</a:t>
            </a:r>
          </a:p>
        </p:txBody>
      </p:sp>
      <p:sp>
        <p:nvSpPr>
          <p:cNvPr id="187" name="Medarbeidere med god og riktig kompetanse er en av redaksjonens viktigste verdier."/>
          <p:cNvSpPr txBox="1"/>
          <p:nvPr/>
        </p:nvSpPr>
        <p:spPr>
          <a:xfrm>
            <a:off x="3158259" y="4645394"/>
            <a:ext cx="2552701" cy="9068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457200">
              <a:lnSpc>
                <a:spcPct val="120000"/>
              </a:lnSpc>
              <a:defRPr sz="1500">
                <a:solidFill>
                  <a:srgbClr val="FFFFFF"/>
                </a:solidFill>
                <a:latin typeface="Century Gothic"/>
                <a:ea typeface="Century Gothic"/>
                <a:cs typeface="Century Gothic"/>
                <a:sym typeface="Century Gothic"/>
              </a:defRPr>
            </a:pPr>
            <a:r>
              <a:rPr lang="nb-NO"/>
              <a:t>Kompetanse er avgjørende for å lykkes med </a:t>
            </a:r>
            <a:r>
              <a:rPr lang="nb-NO" b="1"/>
              <a:t>utvikling</a:t>
            </a:r>
            <a:r>
              <a:rPr lang="nb-NO"/>
              <a:t> og endring.</a:t>
            </a:r>
          </a:p>
        </p:txBody>
      </p:sp>
      <p:sp>
        <p:nvSpPr>
          <p:cNvPr id="188" name="Avrundet rektangel"/>
          <p:cNvSpPr/>
          <p:nvPr/>
        </p:nvSpPr>
        <p:spPr>
          <a:xfrm>
            <a:off x="5242911" y="2829002"/>
            <a:ext cx="3035301" cy="1816101"/>
          </a:xfrm>
          <a:prstGeom prst="roundRect">
            <a:avLst>
              <a:gd name="adj" fmla="val 10490"/>
            </a:avLst>
          </a:prstGeom>
          <a:solidFill>
            <a:srgbClr val="7A2B1F"/>
          </a:solidFill>
          <a:ln w="12700">
            <a:miter lim="400000"/>
          </a:ln>
        </p:spPr>
        <p:txBody>
          <a:bodyPr lIns="50800" tIns="50800" rIns="50800" bIns="50800" anchor="ctr"/>
          <a:lstStyle/>
          <a:p>
            <a:endParaRPr lang="nb-NO"/>
          </a:p>
        </p:txBody>
      </p:sp>
      <p:sp>
        <p:nvSpPr>
          <p:cNvPr id="189" name="Medarbeidere med god og riktig kompetanse er en av redaksjonens viktigste verdier."/>
          <p:cNvSpPr txBox="1"/>
          <p:nvPr/>
        </p:nvSpPr>
        <p:spPr>
          <a:xfrm>
            <a:off x="5496911" y="3151766"/>
            <a:ext cx="2552701" cy="11832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457200">
              <a:lnSpc>
                <a:spcPct val="120000"/>
              </a:lnSpc>
              <a:defRPr sz="1500">
                <a:solidFill>
                  <a:srgbClr val="FFFFFF"/>
                </a:solidFill>
                <a:latin typeface="Century Gothic"/>
                <a:ea typeface="Century Gothic"/>
                <a:cs typeface="Century Gothic"/>
                <a:sym typeface="Century Gothic"/>
              </a:defRPr>
            </a:pPr>
            <a:r>
              <a:rPr lang="nb-NO"/>
              <a:t>Kompetente medarbeidere </a:t>
            </a:r>
            <a:br>
              <a:rPr lang="nb-NO"/>
            </a:br>
            <a:r>
              <a:rPr lang="nb-NO"/>
              <a:t>får større </a:t>
            </a:r>
            <a:r>
              <a:rPr lang="nb-NO" b="1"/>
              <a:t>arbeidsglede og motivasjon.</a:t>
            </a:r>
          </a:p>
        </p:txBody>
      </p:sp>
      <p:sp>
        <p:nvSpPr>
          <p:cNvPr id="190" name="Avrundet rektangel"/>
          <p:cNvSpPr/>
          <p:nvPr/>
        </p:nvSpPr>
        <p:spPr>
          <a:xfrm>
            <a:off x="6471505" y="5441164"/>
            <a:ext cx="3035301" cy="1955801"/>
          </a:xfrm>
          <a:prstGeom prst="roundRect">
            <a:avLst>
              <a:gd name="adj" fmla="val 9740"/>
            </a:avLst>
          </a:prstGeom>
          <a:solidFill>
            <a:srgbClr val="7A2B1F"/>
          </a:solidFill>
          <a:ln w="12700">
            <a:miter lim="400000"/>
          </a:ln>
        </p:spPr>
        <p:txBody>
          <a:bodyPr lIns="50800" tIns="50800" rIns="50800" bIns="50800" anchor="ctr"/>
          <a:lstStyle/>
          <a:p>
            <a:endParaRPr lang="nb-NO"/>
          </a:p>
        </p:txBody>
      </p:sp>
      <p:sp>
        <p:nvSpPr>
          <p:cNvPr id="191" name="Medarbeidere med god og riktig kompetanse er en av redaksjonens viktigste verdier."/>
          <p:cNvSpPr txBox="1"/>
          <p:nvPr/>
        </p:nvSpPr>
        <p:spPr>
          <a:xfrm>
            <a:off x="6725505" y="5550076"/>
            <a:ext cx="2552701" cy="173797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457200">
              <a:lnSpc>
                <a:spcPct val="120000"/>
              </a:lnSpc>
              <a:defRPr sz="1500">
                <a:solidFill>
                  <a:srgbClr val="FFFFFF"/>
                </a:solidFill>
                <a:latin typeface="Century Gothic"/>
                <a:ea typeface="Century Gothic"/>
                <a:cs typeface="Century Gothic"/>
                <a:sym typeface="Century Gothic"/>
              </a:defRPr>
            </a:pPr>
            <a:r>
              <a:rPr lang="nb-NO"/>
              <a:t>En helhetlig kompetanseplan gir bedre </a:t>
            </a:r>
            <a:r>
              <a:rPr lang="nb-NO" b="1"/>
              <a:t>styring</a:t>
            </a:r>
            <a:r>
              <a:rPr lang="nb-NO"/>
              <a:t>, bedre </a:t>
            </a:r>
            <a:r>
              <a:rPr lang="nb-NO" b="1"/>
              <a:t>resultater</a:t>
            </a:r>
            <a:r>
              <a:rPr lang="nb-NO"/>
              <a:t> og skaper mer </a:t>
            </a:r>
            <a:r>
              <a:rPr lang="nb-NO" b="1"/>
              <a:t>trygghet </a:t>
            </a:r>
            <a:r>
              <a:rPr lang="nb-NO"/>
              <a:t>i organisasjonen enn enkelttiltak.</a:t>
            </a:r>
          </a:p>
        </p:txBody>
      </p:sp>
      <p:sp>
        <p:nvSpPr>
          <p:cNvPr id="192" name="Avrundet rektangel"/>
          <p:cNvSpPr/>
          <p:nvPr/>
        </p:nvSpPr>
        <p:spPr>
          <a:xfrm>
            <a:off x="9084557" y="4247919"/>
            <a:ext cx="3035301" cy="1955801"/>
          </a:xfrm>
          <a:prstGeom prst="roundRect">
            <a:avLst>
              <a:gd name="adj" fmla="val 9740"/>
            </a:avLst>
          </a:prstGeom>
          <a:solidFill>
            <a:srgbClr val="7A2B1F"/>
          </a:solidFill>
          <a:ln w="12700">
            <a:miter lim="400000"/>
          </a:ln>
        </p:spPr>
        <p:txBody>
          <a:bodyPr lIns="50800" tIns="50800" rIns="50800" bIns="50800" anchor="ctr"/>
          <a:lstStyle/>
          <a:p>
            <a:endParaRPr lang="nb-NO"/>
          </a:p>
        </p:txBody>
      </p:sp>
      <p:sp>
        <p:nvSpPr>
          <p:cNvPr id="193" name="Medarbeidere med god og riktig kompetanse er en av redaksjonens viktigste verdier."/>
          <p:cNvSpPr txBox="1"/>
          <p:nvPr/>
        </p:nvSpPr>
        <p:spPr>
          <a:xfrm>
            <a:off x="9325857" y="4495331"/>
            <a:ext cx="2552701" cy="14609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457200">
              <a:lnSpc>
                <a:spcPct val="120000"/>
              </a:lnSpc>
              <a:defRPr sz="1500">
                <a:solidFill>
                  <a:srgbClr val="FFFFFF"/>
                </a:solidFill>
                <a:latin typeface="Century Gothic"/>
                <a:ea typeface="Century Gothic"/>
                <a:cs typeface="Century Gothic"/>
                <a:sym typeface="Century Gothic"/>
              </a:defRPr>
            </a:pPr>
            <a:r>
              <a:rPr lang="nb-NO"/>
              <a:t>Ledere er </a:t>
            </a:r>
            <a:r>
              <a:rPr lang="nb-NO" b="1"/>
              <a:t>pålagt</a:t>
            </a:r>
            <a:r>
              <a:rPr lang="nb-NO"/>
              <a:t> </a:t>
            </a:r>
            <a:br>
              <a:rPr lang="nb-NO"/>
            </a:br>
            <a:r>
              <a:rPr lang="nb-NO"/>
              <a:t>å utvikle medarbeidernes kompetanse </a:t>
            </a:r>
            <a:br>
              <a:rPr lang="nb-NO"/>
            </a:br>
            <a:r>
              <a:rPr lang="nb-NO"/>
              <a:t>AML §4-2 og  §39 i Journalistavtalen*</a:t>
            </a:r>
          </a:p>
        </p:txBody>
      </p:sp>
      <p:sp>
        <p:nvSpPr>
          <p:cNvPr id="3" name="TekstSylinder 2">
            <a:extLst>
              <a:ext uri="{FF2B5EF4-FFF2-40B4-BE49-F238E27FC236}">
                <a16:creationId xmlns:a16="http://schemas.microsoft.com/office/drawing/2014/main" id="{430F3A30-1554-A8A4-82FC-60EF798E0C44}"/>
              </a:ext>
            </a:extLst>
          </p:cNvPr>
          <p:cNvSpPr txBox="1"/>
          <p:nvPr/>
        </p:nvSpPr>
        <p:spPr>
          <a:xfrm>
            <a:off x="9670751" y="6292105"/>
            <a:ext cx="4314985" cy="25391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nb-NO" sz="1000"/>
              <a:t>* Se hele Journalistavtalen på siste side</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ÅD PÅ VEIEN">
            <a:extLst>
              <a:ext uri="{FF2B5EF4-FFF2-40B4-BE49-F238E27FC236}">
                <a16:creationId xmlns:a16="http://schemas.microsoft.com/office/drawing/2014/main" id="{6AC9627B-3565-76DC-19E2-0CABEF68BC09}"/>
              </a:ext>
            </a:extLst>
          </p:cNvPr>
          <p:cNvSpPr txBox="1"/>
          <p:nvPr/>
        </p:nvSpPr>
        <p:spPr>
          <a:xfrm>
            <a:off x="4650931" y="4610060"/>
            <a:ext cx="3821559" cy="13952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t">
            <a:spAutoFit/>
          </a:bodyPr>
          <a:lstStyle>
            <a:lvl1pPr algn="l" defTabSz="457200">
              <a:defRPr sz="2800" b="1">
                <a:solidFill>
                  <a:srgbClr val="7A2B1F"/>
                </a:solidFill>
                <a:latin typeface="Century Gothic"/>
                <a:ea typeface="Century Gothic"/>
                <a:cs typeface="Century Gothic"/>
                <a:sym typeface="Century Gothic"/>
              </a:defRPr>
            </a:lvl1pPr>
          </a:lstStyle>
          <a:p>
            <a:r>
              <a:t>STYRK </a:t>
            </a:r>
            <a:br>
              <a:rPr lang="nb-NO"/>
            </a:br>
            <a:r>
              <a:rPr lang="nb-NO"/>
              <a:t>Kompetanseveileder </a:t>
            </a:r>
            <a:br>
              <a:rPr lang="nb-NO"/>
            </a:br>
            <a:r>
              <a:rPr lang="nb-NO"/>
              <a:t>–  </a:t>
            </a:r>
            <a:r>
              <a:t>s</a:t>
            </a:r>
            <a:r>
              <a:rPr lang="nb-NO" err="1"/>
              <a:t>kjemaer</a:t>
            </a:r>
            <a:endParaRPr/>
          </a:p>
        </p:txBody>
      </p:sp>
      <p:pic>
        <p:nvPicPr>
          <p:cNvPr id="4" name="Skjermbilde 2023-02-07 kl. 15.57.48.png" descr="Skjermbilde 2023-02-07 kl. 15.57.48.png">
            <a:extLst>
              <a:ext uri="{FF2B5EF4-FFF2-40B4-BE49-F238E27FC236}">
                <a16:creationId xmlns:a16="http://schemas.microsoft.com/office/drawing/2014/main" id="{6D835C69-07A2-63BD-1ED6-FF0EA1C4BA47}"/>
              </a:ext>
            </a:extLst>
          </p:cNvPr>
          <p:cNvPicPr>
            <a:picLocks noChangeAspect="1"/>
          </p:cNvPicPr>
          <p:nvPr/>
        </p:nvPicPr>
        <p:blipFill>
          <a:blip r:embed="rId2"/>
          <a:srcRect l="8793" t="9569" r="16968" b="12879"/>
          <a:stretch>
            <a:fillRect/>
          </a:stretch>
        </p:blipFill>
        <p:spPr>
          <a:xfrm>
            <a:off x="1537187" y="1399422"/>
            <a:ext cx="2548454" cy="2548207"/>
          </a:xfrm>
          <a:custGeom>
            <a:avLst/>
            <a:gdLst/>
            <a:ahLst/>
            <a:cxnLst>
              <a:cxn ang="0">
                <a:pos x="wd2" y="hd2"/>
              </a:cxn>
              <a:cxn ang="5400000">
                <a:pos x="wd2" y="hd2"/>
              </a:cxn>
              <a:cxn ang="10800000">
                <a:pos x="wd2" y="hd2"/>
              </a:cxn>
              <a:cxn ang="16200000">
                <a:pos x="wd2" y="hd2"/>
              </a:cxn>
            </a:cxnLst>
            <a:rect l="0" t="0" r="r" b="b"/>
            <a:pathLst>
              <a:path w="20870" h="21273" extrusionOk="0">
                <a:moveTo>
                  <a:pt x="10434" y="0"/>
                </a:moveTo>
                <a:cubicBezTo>
                  <a:pt x="10217" y="0"/>
                  <a:pt x="10003" y="28"/>
                  <a:pt x="9741" y="83"/>
                </a:cubicBezTo>
                <a:cubicBezTo>
                  <a:pt x="8669" y="309"/>
                  <a:pt x="7801" y="990"/>
                  <a:pt x="7339" y="1968"/>
                </a:cubicBezTo>
                <a:cubicBezTo>
                  <a:pt x="7240" y="2179"/>
                  <a:pt x="7129" y="2492"/>
                  <a:pt x="7092" y="2664"/>
                </a:cubicBezTo>
                <a:cubicBezTo>
                  <a:pt x="6980" y="3201"/>
                  <a:pt x="6950" y="3183"/>
                  <a:pt x="6719" y="2422"/>
                </a:cubicBezTo>
                <a:cubicBezTo>
                  <a:pt x="6547" y="1856"/>
                  <a:pt x="6313" y="1471"/>
                  <a:pt x="5867" y="1020"/>
                </a:cubicBezTo>
                <a:cubicBezTo>
                  <a:pt x="4947" y="89"/>
                  <a:pt x="3633" y="-225"/>
                  <a:pt x="2364" y="185"/>
                </a:cubicBezTo>
                <a:cubicBezTo>
                  <a:pt x="1315" y="524"/>
                  <a:pt x="551" y="1307"/>
                  <a:pt x="176" y="2422"/>
                </a:cubicBezTo>
                <a:cubicBezTo>
                  <a:pt x="-31" y="3038"/>
                  <a:pt x="-44" y="3895"/>
                  <a:pt x="144" y="4513"/>
                </a:cubicBezTo>
                <a:cubicBezTo>
                  <a:pt x="500" y="5680"/>
                  <a:pt x="1313" y="6514"/>
                  <a:pt x="2451" y="6881"/>
                </a:cubicBezTo>
                <a:cubicBezTo>
                  <a:pt x="2793" y="6992"/>
                  <a:pt x="2958" y="7111"/>
                  <a:pt x="2828" y="7153"/>
                </a:cubicBezTo>
                <a:cubicBezTo>
                  <a:pt x="2785" y="7167"/>
                  <a:pt x="2617" y="7223"/>
                  <a:pt x="2451" y="7276"/>
                </a:cubicBezTo>
                <a:cubicBezTo>
                  <a:pt x="1189" y="7677"/>
                  <a:pt x="330" y="8649"/>
                  <a:pt x="66" y="9979"/>
                </a:cubicBezTo>
                <a:cubicBezTo>
                  <a:pt x="-50" y="10562"/>
                  <a:pt x="-13" y="11123"/>
                  <a:pt x="176" y="11735"/>
                </a:cubicBezTo>
                <a:cubicBezTo>
                  <a:pt x="532" y="12883"/>
                  <a:pt x="1389" y="13709"/>
                  <a:pt x="2575" y="14045"/>
                </a:cubicBezTo>
                <a:cubicBezTo>
                  <a:pt x="2749" y="14094"/>
                  <a:pt x="2897" y="14158"/>
                  <a:pt x="2903" y="14187"/>
                </a:cubicBezTo>
                <a:cubicBezTo>
                  <a:pt x="2909" y="14216"/>
                  <a:pt x="2693" y="14315"/>
                  <a:pt x="2422" y="14409"/>
                </a:cubicBezTo>
                <a:cubicBezTo>
                  <a:pt x="1755" y="14641"/>
                  <a:pt x="1455" y="14829"/>
                  <a:pt x="992" y="15304"/>
                </a:cubicBezTo>
                <a:cubicBezTo>
                  <a:pt x="348" y="15964"/>
                  <a:pt x="-7" y="16901"/>
                  <a:pt x="1" y="17825"/>
                </a:cubicBezTo>
                <a:cubicBezTo>
                  <a:pt x="4" y="18133"/>
                  <a:pt x="48" y="18441"/>
                  <a:pt x="134" y="18736"/>
                </a:cubicBezTo>
                <a:cubicBezTo>
                  <a:pt x="494" y="19970"/>
                  <a:pt x="1515" y="20936"/>
                  <a:pt x="2750" y="21208"/>
                </a:cubicBezTo>
                <a:cubicBezTo>
                  <a:pt x="3239" y="21315"/>
                  <a:pt x="3943" y="21279"/>
                  <a:pt x="4450" y="21122"/>
                </a:cubicBezTo>
                <a:cubicBezTo>
                  <a:pt x="5517" y="20790"/>
                  <a:pt x="6298" y="20032"/>
                  <a:pt x="6686" y="18952"/>
                </a:cubicBezTo>
                <a:cubicBezTo>
                  <a:pt x="6947" y="18226"/>
                  <a:pt x="6958" y="18223"/>
                  <a:pt x="7148" y="18816"/>
                </a:cubicBezTo>
                <a:cubicBezTo>
                  <a:pt x="7507" y="19937"/>
                  <a:pt x="8263" y="20723"/>
                  <a:pt x="9348" y="21099"/>
                </a:cubicBezTo>
                <a:cubicBezTo>
                  <a:pt x="9745" y="21236"/>
                  <a:pt x="9890" y="21258"/>
                  <a:pt x="10437" y="21258"/>
                </a:cubicBezTo>
                <a:cubicBezTo>
                  <a:pt x="10986" y="21258"/>
                  <a:pt x="11124" y="21235"/>
                  <a:pt x="11529" y="21095"/>
                </a:cubicBezTo>
                <a:cubicBezTo>
                  <a:pt x="12626" y="20715"/>
                  <a:pt x="13433" y="19861"/>
                  <a:pt x="13745" y="18753"/>
                </a:cubicBezTo>
                <a:cubicBezTo>
                  <a:pt x="13797" y="18570"/>
                  <a:pt x="13852" y="18403"/>
                  <a:pt x="13866" y="18378"/>
                </a:cubicBezTo>
                <a:cubicBezTo>
                  <a:pt x="13911" y="18298"/>
                  <a:pt x="14037" y="18452"/>
                  <a:pt x="14074" y="18633"/>
                </a:cubicBezTo>
                <a:cubicBezTo>
                  <a:pt x="14138" y="18956"/>
                  <a:pt x="14582" y="19810"/>
                  <a:pt x="14837" y="20105"/>
                </a:cubicBezTo>
                <a:cubicBezTo>
                  <a:pt x="15190" y="20512"/>
                  <a:pt x="15819" y="20927"/>
                  <a:pt x="16342" y="21095"/>
                </a:cubicBezTo>
                <a:cubicBezTo>
                  <a:pt x="17211" y="21375"/>
                  <a:pt x="18069" y="21324"/>
                  <a:pt x="18877" y="20946"/>
                </a:cubicBezTo>
                <a:cubicBezTo>
                  <a:pt x="21047" y="19931"/>
                  <a:pt x="21550" y="17000"/>
                  <a:pt x="19849" y="15274"/>
                </a:cubicBezTo>
                <a:cubicBezTo>
                  <a:pt x="19405" y="14824"/>
                  <a:pt x="18869" y="14505"/>
                  <a:pt x="18338" y="14376"/>
                </a:cubicBezTo>
                <a:cubicBezTo>
                  <a:pt x="18032" y="14302"/>
                  <a:pt x="17852" y="14180"/>
                  <a:pt x="17987" y="14137"/>
                </a:cubicBezTo>
                <a:cubicBezTo>
                  <a:pt x="19019" y="13811"/>
                  <a:pt x="19357" y="13633"/>
                  <a:pt x="19820" y="13177"/>
                </a:cubicBezTo>
                <a:cubicBezTo>
                  <a:pt x="20211" y="12791"/>
                  <a:pt x="20527" y="12274"/>
                  <a:pt x="20701" y="11735"/>
                </a:cubicBezTo>
                <a:cubicBezTo>
                  <a:pt x="20902" y="11109"/>
                  <a:pt x="20912" y="10251"/>
                  <a:pt x="20727" y="9641"/>
                </a:cubicBezTo>
                <a:cubicBezTo>
                  <a:pt x="20366" y="8460"/>
                  <a:pt x="19565" y="7645"/>
                  <a:pt x="18393" y="7266"/>
                </a:cubicBezTo>
                <a:cubicBezTo>
                  <a:pt x="18182" y="7198"/>
                  <a:pt x="18009" y="7113"/>
                  <a:pt x="18009" y="7077"/>
                </a:cubicBezTo>
                <a:cubicBezTo>
                  <a:pt x="18009" y="7041"/>
                  <a:pt x="18182" y="6953"/>
                  <a:pt x="18393" y="6885"/>
                </a:cubicBezTo>
                <a:cubicBezTo>
                  <a:pt x="19687" y="6466"/>
                  <a:pt x="20563" y="5482"/>
                  <a:pt x="20808" y="4168"/>
                </a:cubicBezTo>
                <a:cubicBezTo>
                  <a:pt x="20848" y="3950"/>
                  <a:pt x="20869" y="3733"/>
                  <a:pt x="20870" y="3519"/>
                </a:cubicBezTo>
                <a:cubicBezTo>
                  <a:pt x="20874" y="2018"/>
                  <a:pt x="19936" y="648"/>
                  <a:pt x="18507" y="185"/>
                </a:cubicBezTo>
                <a:cubicBezTo>
                  <a:pt x="17237" y="-225"/>
                  <a:pt x="15908" y="91"/>
                  <a:pt x="15000" y="1020"/>
                </a:cubicBezTo>
                <a:cubicBezTo>
                  <a:pt x="14562" y="1469"/>
                  <a:pt x="14325" y="1857"/>
                  <a:pt x="14148" y="2422"/>
                </a:cubicBezTo>
                <a:cubicBezTo>
                  <a:pt x="14015" y="2848"/>
                  <a:pt x="13903" y="3028"/>
                  <a:pt x="13859" y="2889"/>
                </a:cubicBezTo>
                <a:cubicBezTo>
                  <a:pt x="13845" y="2845"/>
                  <a:pt x="13793" y="2673"/>
                  <a:pt x="13742" y="2505"/>
                </a:cubicBezTo>
                <a:cubicBezTo>
                  <a:pt x="13365" y="1261"/>
                  <a:pt x="12371" y="337"/>
                  <a:pt x="11136" y="83"/>
                </a:cubicBezTo>
                <a:cubicBezTo>
                  <a:pt x="10869" y="28"/>
                  <a:pt x="10650" y="0"/>
                  <a:pt x="10434" y="0"/>
                </a:cubicBezTo>
                <a:close/>
                <a:moveTo>
                  <a:pt x="6946" y="3986"/>
                </a:moveTo>
                <a:cubicBezTo>
                  <a:pt x="6998" y="3953"/>
                  <a:pt x="7038" y="4085"/>
                  <a:pt x="7096" y="4360"/>
                </a:cubicBezTo>
                <a:cubicBezTo>
                  <a:pt x="7195" y="4832"/>
                  <a:pt x="7554" y="5525"/>
                  <a:pt x="7898" y="5904"/>
                </a:cubicBezTo>
                <a:cubicBezTo>
                  <a:pt x="8309" y="6356"/>
                  <a:pt x="8727" y="6627"/>
                  <a:pt x="9342" y="6838"/>
                </a:cubicBezTo>
                <a:cubicBezTo>
                  <a:pt x="9627" y="6937"/>
                  <a:pt x="9862" y="7044"/>
                  <a:pt x="9862" y="7077"/>
                </a:cubicBezTo>
                <a:cubicBezTo>
                  <a:pt x="9862" y="7110"/>
                  <a:pt x="9647" y="7209"/>
                  <a:pt x="9384" y="7299"/>
                </a:cubicBezTo>
                <a:cubicBezTo>
                  <a:pt x="8272" y="7680"/>
                  <a:pt x="7583" y="8378"/>
                  <a:pt x="7157" y="9552"/>
                </a:cubicBezTo>
                <a:cubicBezTo>
                  <a:pt x="7028" y="9911"/>
                  <a:pt x="6925" y="10044"/>
                  <a:pt x="6865" y="9936"/>
                </a:cubicBezTo>
                <a:cubicBezTo>
                  <a:pt x="6851" y="9912"/>
                  <a:pt x="6787" y="9725"/>
                  <a:pt x="6722" y="9522"/>
                </a:cubicBezTo>
                <a:cubicBezTo>
                  <a:pt x="6488" y="8795"/>
                  <a:pt x="5973" y="8118"/>
                  <a:pt x="5334" y="7690"/>
                </a:cubicBezTo>
                <a:cubicBezTo>
                  <a:pt x="5078" y="7518"/>
                  <a:pt x="4577" y="7301"/>
                  <a:pt x="4096" y="7153"/>
                </a:cubicBezTo>
                <a:cubicBezTo>
                  <a:pt x="3960" y="7111"/>
                  <a:pt x="4136" y="6996"/>
                  <a:pt x="4596" y="6828"/>
                </a:cubicBezTo>
                <a:cubicBezTo>
                  <a:pt x="5628" y="6454"/>
                  <a:pt x="6435" y="5606"/>
                  <a:pt x="6722" y="4595"/>
                </a:cubicBezTo>
                <a:cubicBezTo>
                  <a:pt x="6829" y="4216"/>
                  <a:pt x="6894" y="4018"/>
                  <a:pt x="6946" y="3986"/>
                </a:cubicBezTo>
                <a:close/>
                <a:moveTo>
                  <a:pt x="13905" y="4078"/>
                </a:moveTo>
                <a:cubicBezTo>
                  <a:pt x="13958" y="4089"/>
                  <a:pt x="14041" y="4260"/>
                  <a:pt x="14122" y="4539"/>
                </a:cubicBezTo>
                <a:cubicBezTo>
                  <a:pt x="14275" y="5063"/>
                  <a:pt x="14533" y="5510"/>
                  <a:pt x="14928" y="5934"/>
                </a:cubicBezTo>
                <a:cubicBezTo>
                  <a:pt x="15359" y="6396"/>
                  <a:pt x="15767" y="6659"/>
                  <a:pt x="16368" y="6865"/>
                </a:cubicBezTo>
                <a:cubicBezTo>
                  <a:pt x="16610" y="6948"/>
                  <a:pt x="16807" y="7045"/>
                  <a:pt x="16807" y="7080"/>
                </a:cubicBezTo>
                <a:cubicBezTo>
                  <a:pt x="16807" y="7115"/>
                  <a:pt x="16609" y="7210"/>
                  <a:pt x="16368" y="7292"/>
                </a:cubicBezTo>
                <a:cubicBezTo>
                  <a:pt x="15759" y="7502"/>
                  <a:pt x="15449" y="7699"/>
                  <a:pt x="14967" y="8187"/>
                </a:cubicBezTo>
                <a:cubicBezTo>
                  <a:pt x="14517" y="8643"/>
                  <a:pt x="14239" y="9143"/>
                  <a:pt x="14080" y="9774"/>
                </a:cubicBezTo>
                <a:cubicBezTo>
                  <a:pt x="13992" y="10124"/>
                  <a:pt x="13902" y="10275"/>
                  <a:pt x="13862" y="10138"/>
                </a:cubicBezTo>
                <a:cubicBezTo>
                  <a:pt x="13850" y="10095"/>
                  <a:pt x="13796" y="9897"/>
                  <a:pt x="13745" y="9698"/>
                </a:cubicBezTo>
                <a:cubicBezTo>
                  <a:pt x="13457" y="8564"/>
                  <a:pt x="12637" y="7693"/>
                  <a:pt x="11487" y="7299"/>
                </a:cubicBezTo>
                <a:cubicBezTo>
                  <a:pt x="11223" y="7209"/>
                  <a:pt x="11009" y="7107"/>
                  <a:pt x="11009" y="7070"/>
                </a:cubicBezTo>
                <a:cubicBezTo>
                  <a:pt x="11009" y="7033"/>
                  <a:pt x="11171" y="6957"/>
                  <a:pt x="11366" y="6901"/>
                </a:cubicBezTo>
                <a:cubicBezTo>
                  <a:pt x="12477" y="6583"/>
                  <a:pt x="13315" y="5768"/>
                  <a:pt x="13690" y="4645"/>
                </a:cubicBezTo>
                <a:cubicBezTo>
                  <a:pt x="13771" y="4402"/>
                  <a:pt x="13849" y="4169"/>
                  <a:pt x="13862" y="4125"/>
                </a:cubicBezTo>
                <a:cubicBezTo>
                  <a:pt x="13872" y="4091"/>
                  <a:pt x="13887" y="4075"/>
                  <a:pt x="13905" y="4078"/>
                </a:cubicBezTo>
                <a:close/>
                <a:moveTo>
                  <a:pt x="13908" y="11099"/>
                </a:moveTo>
                <a:cubicBezTo>
                  <a:pt x="13920" y="11106"/>
                  <a:pt x="13936" y="11126"/>
                  <a:pt x="13957" y="11149"/>
                </a:cubicBezTo>
                <a:cubicBezTo>
                  <a:pt x="13996" y="11193"/>
                  <a:pt x="14057" y="11368"/>
                  <a:pt x="14093" y="11537"/>
                </a:cubicBezTo>
                <a:cubicBezTo>
                  <a:pt x="14340" y="12687"/>
                  <a:pt x="15366" y="13729"/>
                  <a:pt x="16560" y="14038"/>
                </a:cubicBezTo>
                <a:cubicBezTo>
                  <a:pt x="16773" y="14093"/>
                  <a:pt x="16949" y="14160"/>
                  <a:pt x="16950" y="14187"/>
                </a:cubicBezTo>
                <a:cubicBezTo>
                  <a:pt x="16951" y="14214"/>
                  <a:pt x="16745" y="14302"/>
                  <a:pt x="16495" y="14383"/>
                </a:cubicBezTo>
                <a:cubicBezTo>
                  <a:pt x="16245" y="14463"/>
                  <a:pt x="15932" y="14587"/>
                  <a:pt x="15796" y="14658"/>
                </a:cubicBezTo>
                <a:cubicBezTo>
                  <a:pt x="15024" y="15063"/>
                  <a:pt x="14411" y="15822"/>
                  <a:pt x="14129" y="16722"/>
                </a:cubicBezTo>
                <a:cubicBezTo>
                  <a:pt x="14019" y="17072"/>
                  <a:pt x="13902" y="17240"/>
                  <a:pt x="13859" y="17109"/>
                </a:cubicBezTo>
                <a:cubicBezTo>
                  <a:pt x="13615" y="16370"/>
                  <a:pt x="13532" y="16163"/>
                  <a:pt x="13378" y="15903"/>
                </a:cubicBezTo>
                <a:cubicBezTo>
                  <a:pt x="13139" y="15500"/>
                  <a:pt x="12515" y="14897"/>
                  <a:pt x="12104" y="14677"/>
                </a:cubicBezTo>
                <a:cubicBezTo>
                  <a:pt x="11924" y="14581"/>
                  <a:pt x="11628" y="14458"/>
                  <a:pt x="11448" y="14402"/>
                </a:cubicBezTo>
                <a:cubicBezTo>
                  <a:pt x="10878" y="14229"/>
                  <a:pt x="10869" y="14169"/>
                  <a:pt x="11392" y="14018"/>
                </a:cubicBezTo>
                <a:cubicBezTo>
                  <a:pt x="12528" y="13690"/>
                  <a:pt x="13454" y="12736"/>
                  <a:pt x="13745" y="11593"/>
                </a:cubicBezTo>
                <a:cubicBezTo>
                  <a:pt x="13854" y="11167"/>
                  <a:pt x="13871" y="11077"/>
                  <a:pt x="13908" y="11099"/>
                </a:cubicBezTo>
                <a:close/>
                <a:moveTo>
                  <a:pt x="6949" y="11228"/>
                </a:moveTo>
                <a:cubicBezTo>
                  <a:pt x="7004" y="11209"/>
                  <a:pt x="7049" y="11344"/>
                  <a:pt x="7125" y="11619"/>
                </a:cubicBezTo>
                <a:cubicBezTo>
                  <a:pt x="7281" y="12181"/>
                  <a:pt x="7581" y="12701"/>
                  <a:pt x="7999" y="13127"/>
                </a:cubicBezTo>
                <a:cubicBezTo>
                  <a:pt x="8417" y="13553"/>
                  <a:pt x="8927" y="13859"/>
                  <a:pt x="9478" y="14018"/>
                </a:cubicBezTo>
                <a:cubicBezTo>
                  <a:pt x="10001" y="14169"/>
                  <a:pt x="9992" y="14229"/>
                  <a:pt x="9423" y="14402"/>
                </a:cubicBezTo>
                <a:cubicBezTo>
                  <a:pt x="8360" y="14727"/>
                  <a:pt x="7485" y="15610"/>
                  <a:pt x="7148" y="16695"/>
                </a:cubicBezTo>
                <a:cubicBezTo>
                  <a:pt x="7081" y="16910"/>
                  <a:pt x="7009" y="17105"/>
                  <a:pt x="6988" y="17129"/>
                </a:cubicBezTo>
                <a:cubicBezTo>
                  <a:pt x="6931" y="17197"/>
                  <a:pt x="6851" y="17060"/>
                  <a:pt x="6745" y="16722"/>
                </a:cubicBezTo>
                <a:cubicBezTo>
                  <a:pt x="6452" y="15795"/>
                  <a:pt x="5866" y="15072"/>
                  <a:pt x="5074" y="14658"/>
                </a:cubicBezTo>
                <a:cubicBezTo>
                  <a:pt x="4940" y="14587"/>
                  <a:pt x="4635" y="14465"/>
                  <a:pt x="4395" y="14386"/>
                </a:cubicBezTo>
                <a:cubicBezTo>
                  <a:pt x="4155" y="14307"/>
                  <a:pt x="3961" y="14219"/>
                  <a:pt x="3966" y="14190"/>
                </a:cubicBezTo>
                <a:cubicBezTo>
                  <a:pt x="3971" y="14162"/>
                  <a:pt x="4156" y="14084"/>
                  <a:pt x="4375" y="14018"/>
                </a:cubicBezTo>
                <a:cubicBezTo>
                  <a:pt x="5010" y="13828"/>
                  <a:pt x="5443" y="13571"/>
                  <a:pt x="5874" y="13130"/>
                </a:cubicBezTo>
                <a:cubicBezTo>
                  <a:pt x="6322" y="12672"/>
                  <a:pt x="6512" y="12365"/>
                  <a:pt x="6715" y="11765"/>
                </a:cubicBezTo>
                <a:cubicBezTo>
                  <a:pt x="6832" y="11421"/>
                  <a:pt x="6895" y="11248"/>
                  <a:pt x="6949" y="11228"/>
                </a:cubicBezTo>
                <a:close/>
              </a:path>
            </a:pathLst>
          </a:custGeom>
          <a:ln w="12700">
            <a:miter lim="400000"/>
          </a:ln>
        </p:spPr>
      </p:pic>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a:extLst>
              <a:ext uri="{FF2B5EF4-FFF2-40B4-BE49-F238E27FC236}">
                <a16:creationId xmlns:a16="http://schemas.microsoft.com/office/drawing/2014/main" id="{30FE8937-D4B9-9EE0-D82C-C6F092B8ADB1}"/>
              </a:ext>
            </a:extLst>
          </p:cNvPr>
          <p:cNvSpPr/>
          <p:nvPr/>
        </p:nvSpPr>
        <p:spPr>
          <a:xfrm>
            <a:off x="685810" y="2716962"/>
            <a:ext cx="11763572" cy="558802"/>
          </a:xfrm>
          <a:prstGeom prst="rect">
            <a:avLst/>
          </a:prstGeom>
          <a:solidFill>
            <a:srgbClr val="E5C1AC"/>
          </a:solidFill>
          <a:ln w="12700">
            <a:miter lim="400000"/>
          </a:ln>
        </p:spPr>
        <p:txBody>
          <a:bodyPr lIns="50800" tIns="50800" rIns="50800" bIns="50800" anchor="ctr"/>
          <a:lstStyle/>
          <a:p>
            <a:pPr defTabSz="584200">
              <a:defRPr sz="1200">
                <a:solidFill>
                  <a:srgbClr val="FFFFFF"/>
                </a:solidFill>
                <a:latin typeface="Century Gothic"/>
                <a:ea typeface="Century Gothic"/>
                <a:cs typeface="Century Gothic"/>
                <a:sym typeface="Century Gothic"/>
              </a:defRPr>
            </a:pPr>
            <a:endParaRPr/>
          </a:p>
        </p:txBody>
      </p:sp>
      <p:sp>
        <p:nvSpPr>
          <p:cNvPr id="3" name="VEIEN VIDERE">
            <a:extLst>
              <a:ext uri="{FF2B5EF4-FFF2-40B4-BE49-F238E27FC236}">
                <a16:creationId xmlns:a16="http://schemas.microsoft.com/office/drawing/2014/main" id="{34458BF2-221B-CAF9-EEBA-1CC58DB255A6}"/>
              </a:ext>
            </a:extLst>
          </p:cNvPr>
          <p:cNvSpPr txBox="1"/>
          <p:nvPr/>
        </p:nvSpPr>
        <p:spPr>
          <a:xfrm>
            <a:off x="10170618" y="2846963"/>
            <a:ext cx="108049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584200">
              <a:defRPr sz="1200" b="1">
                <a:solidFill>
                  <a:srgbClr val="FFFFFF"/>
                </a:solidFill>
                <a:latin typeface="Century Gothic"/>
                <a:ea typeface="Century Gothic"/>
                <a:cs typeface="Century Gothic"/>
                <a:sym typeface="Century Gothic"/>
              </a:defRPr>
            </a:lvl1pPr>
          </a:lstStyle>
          <a:p>
            <a:r>
              <a:rPr>
                <a:solidFill>
                  <a:srgbClr val="000000"/>
                </a:solidFill>
              </a:rPr>
              <a:t>VEIEN VIDERE</a:t>
            </a:r>
          </a:p>
        </p:txBody>
      </p:sp>
      <p:sp>
        <p:nvSpPr>
          <p:cNvPr id="4" name="DRØFTELSESPUNKTER">
            <a:extLst>
              <a:ext uri="{FF2B5EF4-FFF2-40B4-BE49-F238E27FC236}">
                <a16:creationId xmlns:a16="http://schemas.microsoft.com/office/drawing/2014/main" id="{E4B6FF4D-87BC-AAF6-BF0D-86AA94247FA6}"/>
              </a:ext>
            </a:extLst>
          </p:cNvPr>
          <p:cNvSpPr txBox="1"/>
          <p:nvPr/>
        </p:nvSpPr>
        <p:spPr>
          <a:xfrm>
            <a:off x="4525659" y="2849363"/>
            <a:ext cx="2256385"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l" defTabSz="584200">
              <a:defRPr sz="1200" b="1">
                <a:solidFill>
                  <a:srgbClr val="FFFFFF"/>
                </a:solidFill>
                <a:latin typeface="Century Gothic"/>
                <a:ea typeface="Century Gothic"/>
                <a:cs typeface="Century Gothic"/>
                <a:sym typeface="Century Gothic"/>
              </a:defRPr>
            </a:lvl1pPr>
          </a:lstStyle>
          <a:p>
            <a:r>
              <a:rPr>
                <a:solidFill>
                  <a:srgbClr val="000000"/>
                </a:solidFill>
              </a:rPr>
              <a:t>DRØFTELSESPUNKTER</a:t>
            </a:r>
          </a:p>
        </p:txBody>
      </p:sp>
      <p:sp>
        <p:nvSpPr>
          <p:cNvPr id="5" name="Rektangel">
            <a:extLst>
              <a:ext uri="{FF2B5EF4-FFF2-40B4-BE49-F238E27FC236}">
                <a16:creationId xmlns:a16="http://schemas.microsoft.com/office/drawing/2014/main" id="{F617412D-E4B2-EF5D-D29B-E5C2DC31422F}"/>
              </a:ext>
            </a:extLst>
          </p:cNvPr>
          <p:cNvSpPr/>
          <p:nvPr/>
        </p:nvSpPr>
        <p:spPr>
          <a:xfrm>
            <a:off x="685810" y="3331266"/>
            <a:ext cx="11763562" cy="3940115"/>
          </a:xfrm>
          <a:prstGeom prst="rect">
            <a:avLst/>
          </a:prstGeom>
          <a:solidFill>
            <a:srgbClr val="F5E9E1">
              <a:alpha val="69465"/>
            </a:srgbClr>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6" name="Linje">
            <a:extLst>
              <a:ext uri="{FF2B5EF4-FFF2-40B4-BE49-F238E27FC236}">
                <a16:creationId xmlns:a16="http://schemas.microsoft.com/office/drawing/2014/main" id="{584392A0-E91D-B364-54C8-F1DD844D77AF}"/>
              </a:ext>
            </a:extLst>
          </p:cNvPr>
          <p:cNvSpPr/>
          <p:nvPr/>
        </p:nvSpPr>
        <p:spPr>
          <a:xfrm flipV="1">
            <a:off x="3832466" y="3355452"/>
            <a:ext cx="2" cy="4074047"/>
          </a:xfrm>
          <a:prstGeom prst="line">
            <a:avLst/>
          </a:prstGeom>
          <a:ln w="25400">
            <a:solidFill>
              <a:srgbClr val="FFFFFF"/>
            </a:solidFill>
            <a:miter lim="400000"/>
          </a:ln>
        </p:spPr>
        <p:txBody>
          <a:bodyPr lIns="45718" tIns="45718" rIns="45718" bIns="45718"/>
          <a:lstStyle/>
          <a:p>
            <a:endParaRPr/>
          </a:p>
        </p:txBody>
      </p:sp>
      <p:sp>
        <p:nvSpPr>
          <p:cNvPr id="7" name="Linje">
            <a:extLst>
              <a:ext uri="{FF2B5EF4-FFF2-40B4-BE49-F238E27FC236}">
                <a16:creationId xmlns:a16="http://schemas.microsoft.com/office/drawing/2014/main" id="{0C418053-8A6E-6C55-4608-BA7C0F899D63}"/>
              </a:ext>
            </a:extLst>
          </p:cNvPr>
          <p:cNvSpPr/>
          <p:nvPr/>
        </p:nvSpPr>
        <p:spPr>
          <a:xfrm flipV="1">
            <a:off x="7006794" y="2667433"/>
            <a:ext cx="2" cy="657859"/>
          </a:xfrm>
          <a:prstGeom prst="line">
            <a:avLst/>
          </a:prstGeom>
          <a:ln w="25400">
            <a:solidFill>
              <a:srgbClr val="FFFFFF"/>
            </a:solidFill>
            <a:miter lim="400000"/>
          </a:ln>
        </p:spPr>
        <p:txBody>
          <a:bodyPr lIns="45718" tIns="45718" rIns="45718" bIns="45718"/>
          <a:lstStyle/>
          <a:p>
            <a:endParaRPr/>
          </a:p>
        </p:txBody>
      </p:sp>
      <p:sp>
        <p:nvSpPr>
          <p:cNvPr id="8" name="Linje">
            <a:extLst>
              <a:ext uri="{FF2B5EF4-FFF2-40B4-BE49-F238E27FC236}">
                <a16:creationId xmlns:a16="http://schemas.microsoft.com/office/drawing/2014/main" id="{7E142CB7-96D4-2483-8A43-A8A268FA844C}"/>
              </a:ext>
            </a:extLst>
          </p:cNvPr>
          <p:cNvSpPr/>
          <p:nvPr/>
        </p:nvSpPr>
        <p:spPr>
          <a:xfrm flipV="1">
            <a:off x="3832466" y="2728094"/>
            <a:ext cx="2" cy="657859"/>
          </a:xfrm>
          <a:prstGeom prst="line">
            <a:avLst/>
          </a:prstGeom>
          <a:ln w="25400">
            <a:solidFill>
              <a:srgbClr val="FFFFFF"/>
            </a:solidFill>
            <a:miter lim="400000"/>
          </a:ln>
        </p:spPr>
        <p:txBody>
          <a:bodyPr lIns="45718" tIns="45718" rIns="45718" bIns="45718"/>
          <a:lstStyle/>
          <a:p>
            <a:endParaRPr/>
          </a:p>
        </p:txBody>
      </p:sp>
      <p:sp>
        <p:nvSpPr>
          <p:cNvPr id="10" name="Linje">
            <a:extLst>
              <a:ext uri="{FF2B5EF4-FFF2-40B4-BE49-F238E27FC236}">
                <a16:creationId xmlns:a16="http://schemas.microsoft.com/office/drawing/2014/main" id="{743A33C1-6D7D-7C6C-0847-BFE17E56ACBB}"/>
              </a:ext>
            </a:extLst>
          </p:cNvPr>
          <p:cNvSpPr/>
          <p:nvPr/>
        </p:nvSpPr>
        <p:spPr>
          <a:xfrm flipV="1">
            <a:off x="7006794" y="3299052"/>
            <a:ext cx="2" cy="4130448"/>
          </a:xfrm>
          <a:prstGeom prst="line">
            <a:avLst/>
          </a:prstGeom>
          <a:ln w="25400">
            <a:solidFill>
              <a:srgbClr val="FFFFFF"/>
            </a:solidFill>
            <a:miter lim="400000"/>
          </a:ln>
        </p:spPr>
        <p:txBody>
          <a:bodyPr lIns="45718" tIns="45718" rIns="45718" bIns="45718"/>
          <a:lstStyle/>
          <a:p>
            <a:endParaRPr/>
          </a:p>
        </p:txBody>
      </p:sp>
      <p:sp>
        <p:nvSpPr>
          <p:cNvPr id="12" name="Linje">
            <a:extLst>
              <a:ext uri="{FF2B5EF4-FFF2-40B4-BE49-F238E27FC236}">
                <a16:creationId xmlns:a16="http://schemas.microsoft.com/office/drawing/2014/main" id="{691B22ED-0C8C-08C7-CA2D-59265686310C}"/>
              </a:ext>
            </a:extLst>
          </p:cNvPr>
          <p:cNvSpPr/>
          <p:nvPr/>
        </p:nvSpPr>
        <p:spPr>
          <a:xfrm flipV="1">
            <a:off x="9715071" y="2723833"/>
            <a:ext cx="2" cy="657859"/>
          </a:xfrm>
          <a:prstGeom prst="line">
            <a:avLst/>
          </a:prstGeom>
          <a:ln w="25400">
            <a:solidFill>
              <a:srgbClr val="FFFFFF"/>
            </a:solidFill>
            <a:miter lim="400000"/>
          </a:ln>
        </p:spPr>
        <p:txBody>
          <a:bodyPr lIns="45718" tIns="45718" rIns="45718" bIns="45718"/>
          <a:lstStyle/>
          <a:p>
            <a:endParaRPr/>
          </a:p>
        </p:txBody>
      </p:sp>
      <p:sp>
        <p:nvSpPr>
          <p:cNvPr id="13" name="Linje">
            <a:extLst>
              <a:ext uri="{FF2B5EF4-FFF2-40B4-BE49-F238E27FC236}">
                <a16:creationId xmlns:a16="http://schemas.microsoft.com/office/drawing/2014/main" id="{67C94019-6A34-1862-C85F-75C970B5B98D}"/>
              </a:ext>
            </a:extLst>
          </p:cNvPr>
          <p:cNvSpPr/>
          <p:nvPr/>
        </p:nvSpPr>
        <p:spPr>
          <a:xfrm flipV="1">
            <a:off x="9715071" y="3355453"/>
            <a:ext cx="2" cy="3948142"/>
          </a:xfrm>
          <a:prstGeom prst="line">
            <a:avLst/>
          </a:prstGeom>
          <a:ln w="25400">
            <a:solidFill>
              <a:srgbClr val="FFFFFF"/>
            </a:solidFill>
            <a:miter lim="400000"/>
          </a:ln>
        </p:spPr>
        <p:txBody>
          <a:bodyPr lIns="45718" tIns="45718" rIns="45718" bIns="45718"/>
          <a:lstStyle/>
          <a:p>
            <a:endParaRPr/>
          </a:p>
        </p:txBody>
      </p:sp>
      <p:sp>
        <p:nvSpPr>
          <p:cNvPr id="14" name="ANSVARSFORDELING">
            <a:extLst>
              <a:ext uri="{FF2B5EF4-FFF2-40B4-BE49-F238E27FC236}">
                <a16:creationId xmlns:a16="http://schemas.microsoft.com/office/drawing/2014/main" id="{A47727F3-92FB-E94E-10F5-2DCE4346C523}"/>
              </a:ext>
            </a:extLst>
          </p:cNvPr>
          <p:cNvSpPr txBox="1"/>
          <p:nvPr/>
        </p:nvSpPr>
        <p:spPr>
          <a:xfrm>
            <a:off x="7659208" y="2850311"/>
            <a:ext cx="1632050"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584200">
              <a:defRPr sz="1200" b="1">
                <a:solidFill>
                  <a:srgbClr val="FFFFFF"/>
                </a:solidFill>
                <a:latin typeface="Century Gothic"/>
                <a:ea typeface="Century Gothic"/>
                <a:cs typeface="Century Gothic"/>
                <a:sym typeface="Century Gothic"/>
              </a:defRPr>
            </a:lvl1pPr>
          </a:lstStyle>
          <a:p>
            <a:r>
              <a:rPr>
                <a:solidFill>
                  <a:srgbClr val="000000"/>
                </a:solidFill>
              </a:rPr>
              <a:t>ANSVARSFORDELING</a:t>
            </a:r>
          </a:p>
        </p:txBody>
      </p:sp>
      <p:sp>
        <p:nvSpPr>
          <p:cNvPr id="16" name="FORMÅL MED MØTET">
            <a:extLst>
              <a:ext uri="{FF2B5EF4-FFF2-40B4-BE49-F238E27FC236}">
                <a16:creationId xmlns:a16="http://schemas.microsoft.com/office/drawing/2014/main" id="{CAD59802-B762-105F-B5B2-FFF798FC5AF2}"/>
              </a:ext>
            </a:extLst>
          </p:cNvPr>
          <p:cNvSpPr txBox="1"/>
          <p:nvPr/>
        </p:nvSpPr>
        <p:spPr>
          <a:xfrm>
            <a:off x="1588783" y="2850311"/>
            <a:ext cx="2256385"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l" defTabSz="584200">
              <a:defRPr sz="1200" b="1">
                <a:solidFill>
                  <a:srgbClr val="FFFFFF"/>
                </a:solidFill>
                <a:latin typeface="Century Gothic"/>
                <a:ea typeface="Century Gothic"/>
                <a:cs typeface="Century Gothic"/>
                <a:sym typeface="Century Gothic"/>
              </a:defRPr>
            </a:lvl1pPr>
          </a:lstStyle>
          <a:p>
            <a:r>
              <a:rPr>
                <a:solidFill>
                  <a:srgbClr val="000000"/>
                </a:solidFill>
              </a:rPr>
              <a:t>FORMÅL MED MØTET</a:t>
            </a:r>
          </a:p>
        </p:txBody>
      </p:sp>
      <p:sp>
        <p:nvSpPr>
          <p:cNvPr id="19" name="Oval">
            <a:extLst>
              <a:ext uri="{FF2B5EF4-FFF2-40B4-BE49-F238E27FC236}">
                <a16:creationId xmlns:a16="http://schemas.microsoft.com/office/drawing/2014/main" id="{EC1012F8-6DCC-3F43-67CE-A91D3AA0A366}"/>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20" name="STEG 1">
            <a:extLst>
              <a:ext uri="{FF2B5EF4-FFF2-40B4-BE49-F238E27FC236}">
                <a16:creationId xmlns:a16="http://schemas.microsoft.com/office/drawing/2014/main" id="{A863A35B-F09B-313F-A772-EBE8AC01FD76}"/>
              </a:ext>
            </a:extLst>
          </p:cNvPr>
          <p:cNvSpPr txBox="1"/>
          <p:nvPr/>
        </p:nvSpPr>
        <p:spPr>
          <a:xfrm>
            <a:off x="11731094" y="691089"/>
            <a:ext cx="59278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2</a:t>
            </a:r>
          </a:p>
        </p:txBody>
      </p:sp>
      <p:sp>
        <p:nvSpPr>
          <p:cNvPr id="21" name="RÅD PÅ VEIEN">
            <a:extLst>
              <a:ext uri="{FF2B5EF4-FFF2-40B4-BE49-F238E27FC236}">
                <a16:creationId xmlns:a16="http://schemas.microsoft.com/office/drawing/2014/main" id="{80152BF2-1EC3-D496-84CA-39280D5FA30F}"/>
              </a:ext>
            </a:extLst>
          </p:cNvPr>
          <p:cNvSpPr txBox="1"/>
          <p:nvPr/>
        </p:nvSpPr>
        <p:spPr>
          <a:xfrm>
            <a:off x="476457" y="462679"/>
            <a:ext cx="5371663" cy="7489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RAMMER</a:t>
            </a:r>
            <a:r>
              <a:rPr lang="nb-NO"/>
              <a:t>, </a:t>
            </a:r>
            <a:r>
              <a:t>DRØFTING</a:t>
            </a:r>
            <a:r>
              <a:rPr lang="nb-NO"/>
              <a:t> OG PLAN</a:t>
            </a:r>
            <a:r>
              <a:t> </a:t>
            </a:r>
          </a:p>
          <a:p>
            <a:pPr algn="l" defTabSz="457200">
              <a:defRPr sz="1400" b="1">
                <a:solidFill>
                  <a:srgbClr val="000000"/>
                </a:solidFill>
                <a:latin typeface="Century Gothic"/>
                <a:ea typeface="Century Gothic"/>
                <a:cs typeface="Century Gothic"/>
                <a:sym typeface="Century Gothic"/>
              </a:defRPr>
            </a:pPr>
            <a:r>
              <a:rPr err="1"/>
              <a:t>Skjema</a:t>
            </a:r>
            <a:r>
              <a:t>  </a:t>
            </a:r>
          </a:p>
        </p:txBody>
      </p:sp>
      <p:sp>
        <p:nvSpPr>
          <p:cNvPr id="11" name="Alle foregående steg skal resultere i en kompetanseplan for hver medarbeider. Den enkeltes kompetanseutvikling forankres hos nærmeste leder.…">
            <a:extLst>
              <a:ext uri="{FF2B5EF4-FFF2-40B4-BE49-F238E27FC236}">
                <a16:creationId xmlns:a16="http://schemas.microsoft.com/office/drawing/2014/main" id="{81988AE0-F1D9-C169-8E67-10C1D7A135F1}"/>
              </a:ext>
            </a:extLst>
          </p:cNvPr>
          <p:cNvSpPr txBox="1"/>
          <p:nvPr/>
        </p:nvSpPr>
        <p:spPr>
          <a:xfrm>
            <a:off x="681784" y="1576920"/>
            <a:ext cx="9249104" cy="53347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algn="l" defTabSz="457200">
              <a:defRPr sz="1400" b="1">
                <a:solidFill>
                  <a:srgbClr val="464646"/>
                </a:solidFill>
                <a:latin typeface="Century Gothic"/>
                <a:ea typeface="Century Gothic"/>
                <a:cs typeface="Century Gothic"/>
                <a:sym typeface="Century Gothic"/>
              </a:defRPr>
            </a:pPr>
            <a:r>
              <a:rPr lang="nb-NO"/>
              <a:t>Dette dokumentet brukes som en veileder for drøftingsmøte mellom ledelsen og klubb om mål, rammer for kompetansekartlegging, plan for gjennomføring av kompetansearbeidet, ansvar og prioriteringer. </a:t>
            </a:r>
          </a:p>
        </p:txBody>
      </p:sp>
    </p:spTree>
    <p:extLst>
      <p:ext uri="{BB962C8B-B14F-4D97-AF65-F5344CB8AC3E}">
        <p14:creationId xmlns:p14="http://schemas.microsoft.com/office/powerpoint/2010/main" val="680220209"/>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a:extLst>
              <a:ext uri="{FF2B5EF4-FFF2-40B4-BE49-F238E27FC236}">
                <a16:creationId xmlns:a16="http://schemas.microsoft.com/office/drawing/2014/main" id="{448374DF-4B3F-03C0-9559-C4779B2C11A9}"/>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4" name="STEG 1">
            <a:extLst>
              <a:ext uri="{FF2B5EF4-FFF2-40B4-BE49-F238E27FC236}">
                <a16:creationId xmlns:a16="http://schemas.microsoft.com/office/drawing/2014/main" id="{FA5FFAB6-189F-F2A8-DBC2-A9C320931B5A}"/>
              </a:ext>
            </a:extLst>
          </p:cNvPr>
          <p:cNvSpPr txBox="1"/>
          <p:nvPr/>
        </p:nvSpPr>
        <p:spPr>
          <a:xfrm>
            <a:off x="11731094" y="691089"/>
            <a:ext cx="59278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2</a:t>
            </a:r>
          </a:p>
        </p:txBody>
      </p:sp>
      <p:sp>
        <p:nvSpPr>
          <p:cNvPr id="5" name="RÅD PÅ VEIEN">
            <a:extLst>
              <a:ext uri="{FF2B5EF4-FFF2-40B4-BE49-F238E27FC236}">
                <a16:creationId xmlns:a16="http://schemas.microsoft.com/office/drawing/2014/main" id="{29D4E441-B2AD-8DDB-EB92-0B97BFBB330B}"/>
              </a:ext>
            </a:extLst>
          </p:cNvPr>
          <p:cNvSpPr txBox="1"/>
          <p:nvPr/>
        </p:nvSpPr>
        <p:spPr>
          <a:xfrm>
            <a:off x="476457" y="462490"/>
            <a:ext cx="6237115" cy="749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HVILKEN KOMPETANSE TRENGER VI? </a:t>
            </a:r>
          </a:p>
          <a:p>
            <a:pPr algn="l" defTabSz="457200">
              <a:defRPr sz="1400" b="1">
                <a:solidFill>
                  <a:srgbClr val="000000"/>
                </a:solidFill>
                <a:latin typeface="Century Gothic"/>
                <a:ea typeface="Century Gothic"/>
                <a:cs typeface="Century Gothic"/>
                <a:sym typeface="Century Gothic"/>
              </a:defRPr>
            </a:pPr>
            <a:r>
              <a:rPr err="1"/>
              <a:t>Skjema</a:t>
            </a:r>
            <a:endParaRPr/>
          </a:p>
        </p:txBody>
      </p:sp>
      <p:sp>
        <p:nvSpPr>
          <p:cNvPr id="6" name="Rektangel">
            <a:extLst>
              <a:ext uri="{FF2B5EF4-FFF2-40B4-BE49-F238E27FC236}">
                <a16:creationId xmlns:a16="http://schemas.microsoft.com/office/drawing/2014/main" id="{00B6F0B1-D3A7-D65A-9FE9-355ABFE43C81}"/>
              </a:ext>
            </a:extLst>
          </p:cNvPr>
          <p:cNvSpPr/>
          <p:nvPr/>
        </p:nvSpPr>
        <p:spPr>
          <a:xfrm>
            <a:off x="670136" y="4621183"/>
            <a:ext cx="2284304" cy="769388"/>
          </a:xfrm>
          <a:prstGeom prst="rect">
            <a:avLst/>
          </a:prstGeom>
          <a:solidFill>
            <a:srgbClr val="E5C1AC"/>
          </a:solidFill>
          <a:ln w="12700">
            <a:noFill/>
            <a:miter lim="400000"/>
          </a:ln>
        </p:spPr>
        <p:txBody>
          <a:bodyPr lIns="50800" tIns="50800" rIns="50800" bIns="50800"/>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8" name="Rektangel">
            <a:extLst>
              <a:ext uri="{FF2B5EF4-FFF2-40B4-BE49-F238E27FC236}">
                <a16:creationId xmlns:a16="http://schemas.microsoft.com/office/drawing/2014/main" id="{707980EF-8AFF-B404-54BA-439C1E3995D5}"/>
              </a:ext>
            </a:extLst>
          </p:cNvPr>
          <p:cNvSpPr/>
          <p:nvPr/>
        </p:nvSpPr>
        <p:spPr>
          <a:xfrm>
            <a:off x="3133196" y="3961384"/>
            <a:ext cx="2836469" cy="2098880"/>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9" name="Rektangel">
            <a:extLst>
              <a:ext uri="{FF2B5EF4-FFF2-40B4-BE49-F238E27FC236}">
                <a16:creationId xmlns:a16="http://schemas.microsoft.com/office/drawing/2014/main" id="{B2DE86FF-F56E-C8C4-9A9C-1202F4DDFAE6}"/>
              </a:ext>
            </a:extLst>
          </p:cNvPr>
          <p:cNvSpPr/>
          <p:nvPr/>
        </p:nvSpPr>
        <p:spPr>
          <a:xfrm>
            <a:off x="3103979" y="2681814"/>
            <a:ext cx="2832814" cy="1063528"/>
          </a:xfrm>
          <a:prstGeom prst="rect">
            <a:avLst/>
          </a:prstGeom>
          <a:solidFill>
            <a:srgbClr val="E5C1AC"/>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0" name="STRATEGISK MÅL">
            <a:extLst>
              <a:ext uri="{FF2B5EF4-FFF2-40B4-BE49-F238E27FC236}">
                <a16:creationId xmlns:a16="http://schemas.microsoft.com/office/drawing/2014/main" id="{358D6890-F950-3D33-3EDA-3EFC1BB21B76}"/>
              </a:ext>
            </a:extLst>
          </p:cNvPr>
          <p:cNvSpPr txBox="1"/>
          <p:nvPr/>
        </p:nvSpPr>
        <p:spPr>
          <a:xfrm>
            <a:off x="3711069" y="3030032"/>
            <a:ext cx="1804562" cy="3670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lstStyle>
            <a:lvl1pPr algn="l" defTabSz="457200">
              <a:defRPr b="1">
                <a:solidFill>
                  <a:srgbClr val="FFFFFF"/>
                </a:solidFill>
                <a:latin typeface="Century Gothic"/>
                <a:ea typeface="Century Gothic"/>
                <a:cs typeface="Century Gothic"/>
                <a:sym typeface="Century Gothic"/>
              </a:defRPr>
            </a:lvl1pPr>
          </a:lstStyle>
          <a:p>
            <a:r>
              <a:rPr>
                <a:solidFill>
                  <a:srgbClr val="000000"/>
                </a:solidFill>
              </a:rPr>
              <a:t>STRATEGISK MÅL</a:t>
            </a:r>
          </a:p>
        </p:txBody>
      </p:sp>
      <p:sp>
        <p:nvSpPr>
          <p:cNvPr id="11" name="Rektangel">
            <a:extLst>
              <a:ext uri="{FF2B5EF4-FFF2-40B4-BE49-F238E27FC236}">
                <a16:creationId xmlns:a16="http://schemas.microsoft.com/office/drawing/2014/main" id="{DB9B114A-2D3A-B6D6-52C1-E27E57F8B5EE}"/>
              </a:ext>
            </a:extLst>
          </p:cNvPr>
          <p:cNvSpPr/>
          <p:nvPr/>
        </p:nvSpPr>
        <p:spPr>
          <a:xfrm>
            <a:off x="6089447" y="2681814"/>
            <a:ext cx="2840122" cy="1063528"/>
          </a:xfrm>
          <a:prstGeom prst="rect">
            <a:avLst/>
          </a:prstGeom>
          <a:solidFill>
            <a:srgbClr val="E5C1AC"/>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2" name="DELMÅL">
            <a:extLst>
              <a:ext uri="{FF2B5EF4-FFF2-40B4-BE49-F238E27FC236}">
                <a16:creationId xmlns:a16="http://schemas.microsoft.com/office/drawing/2014/main" id="{4EF015FB-6C0C-0B6B-7176-B5B367E85E6A}"/>
              </a:ext>
            </a:extLst>
          </p:cNvPr>
          <p:cNvSpPr txBox="1"/>
          <p:nvPr/>
        </p:nvSpPr>
        <p:spPr>
          <a:xfrm>
            <a:off x="6864642" y="3043142"/>
            <a:ext cx="1283989" cy="36709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lstStyle>
            <a:lvl1pPr defTabSz="457200">
              <a:defRPr b="1">
                <a:solidFill>
                  <a:srgbClr val="FFFFFF"/>
                </a:solidFill>
                <a:latin typeface="Century Gothic"/>
                <a:ea typeface="Century Gothic"/>
                <a:cs typeface="Century Gothic"/>
                <a:sym typeface="Century Gothic"/>
              </a:defRPr>
            </a:lvl1pPr>
          </a:lstStyle>
          <a:p>
            <a:r>
              <a:rPr>
                <a:solidFill>
                  <a:srgbClr val="000000"/>
                </a:solidFill>
              </a:rPr>
              <a:t>DELMÅL</a:t>
            </a:r>
          </a:p>
        </p:txBody>
      </p:sp>
      <p:sp>
        <p:nvSpPr>
          <p:cNvPr id="13" name="Rektangel">
            <a:extLst>
              <a:ext uri="{FF2B5EF4-FFF2-40B4-BE49-F238E27FC236}">
                <a16:creationId xmlns:a16="http://schemas.microsoft.com/office/drawing/2014/main" id="{168B1138-C677-DBB2-ADF0-8018C99BA4EC}"/>
              </a:ext>
            </a:extLst>
          </p:cNvPr>
          <p:cNvSpPr/>
          <p:nvPr/>
        </p:nvSpPr>
        <p:spPr>
          <a:xfrm>
            <a:off x="6091275" y="3956437"/>
            <a:ext cx="2836468" cy="2098880"/>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4" name="Avis X skal ha flere undersøkende…">
            <a:extLst>
              <a:ext uri="{FF2B5EF4-FFF2-40B4-BE49-F238E27FC236}">
                <a16:creationId xmlns:a16="http://schemas.microsoft.com/office/drawing/2014/main" id="{A610D9D8-5C60-4A4C-A95E-F2CC8F30A492}"/>
              </a:ext>
            </a:extLst>
          </p:cNvPr>
          <p:cNvSpPr txBox="1"/>
          <p:nvPr/>
        </p:nvSpPr>
        <p:spPr>
          <a:xfrm>
            <a:off x="6356454" y="4108135"/>
            <a:ext cx="2334338" cy="14421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lstStyle/>
          <a:p>
            <a:pPr algn="l">
              <a:defRPr sz="1400">
                <a:solidFill>
                  <a:srgbClr val="000000"/>
                </a:solidFill>
                <a:latin typeface="Century Gothic"/>
                <a:ea typeface="Century Gothic"/>
                <a:cs typeface="Century Gothic"/>
                <a:sym typeface="Century Gothic"/>
              </a:defRPr>
            </a:pPr>
            <a:endParaRPr/>
          </a:p>
        </p:txBody>
      </p:sp>
      <p:sp>
        <p:nvSpPr>
          <p:cNvPr id="15" name="KJERNEKOMPETANSE">
            <a:extLst>
              <a:ext uri="{FF2B5EF4-FFF2-40B4-BE49-F238E27FC236}">
                <a16:creationId xmlns:a16="http://schemas.microsoft.com/office/drawing/2014/main" id="{A01F39A4-2232-CCEF-CDAE-005CCCADE3EF}"/>
              </a:ext>
            </a:extLst>
          </p:cNvPr>
          <p:cNvSpPr txBox="1"/>
          <p:nvPr/>
        </p:nvSpPr>
        <p:spPr>
          <a:xfrm>
            <a:off x="775532" y="4730559"/>
            <a:ext cx="2073511" cy="55063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lstStyle>
            <a:lvl1pPr defTabSz="457200">
              <a:defRPr sz="1400" b="1">
                <a:solidFill>
                  <a:srgbClr val="FFFFFF"/>
                </a:solidFill>
                <a:latin typeface="Century Gothic"/>
                <a:ea typeface="Century Gothic"/>
                <a:cs typeface="Century Gothic"/>
                <a:sym typeface="Century Gothic"/>
              </a:defRPr>
            </a:lvl1pPr>
          </a:lstStyle>
          <a:p>
            <a:r>
              <a:rPr>
                <a:solidFill>
                  <a:srgbClr val="000000"/>
                </a:solidFill>
              </a:rPr>
              <a:t>KOLLEKTIV KOMPETANSE</a:t>
            </a:r>
          </a:p>
        </p:txBody>
      </p:sp>
      <p:sp>
        <p:nvSpPr>
          <p:cNvPr id="16" name="Rektangel">
            <a:extLst>
              <a:ext uri="{FF2B5EF4-FFF2-40B4-BE49-F238E27FC236}">
                <a16:creationId xmlns:a16="http://schemas.microsoft.com/office/drawing/2014/main" id="{39B8A768-F36D-0F89-5058-1BADD41BC7BB}"/>
              </a:ext>
            </a:extLst>
          </p:cNvPr>
          <p:cNvSpPr/>
          <p:nvPr/>
        </p:nvSpPr>
        <p:spPr>
          <a:xfrm>
            <a:off x="9072746" y="2681814"/>
            <a:ext cx="3255483" cy="1063526"/>
          </a:xfrm>
          <a:prstGeom prst="rect">
            <a:avLst/>
          </a:prstGeom>
          <a:solidFill>
            <a:srgbClr val="E5C1AC"/>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7" name="KOMPETANSEMÅL">
            <a:extLst>
              <a:ext uri="{FF2B5EF4-FFF2-40B4-BE49-F238E27FC236}">
                <a16:creationId xmlns:a16="http://schemas.microsoft.com/office/drawing/2014/main" id="{9A9B7281-60BB-CCC4-85E7-76E942689AC0}"/>
              </a:ext>
            </a:extLst>
          </p:cNvPr>
          <p:cNvSpPr txBox="1"/>
          <p:nvPr/>
        </p:nvSpPr>
        <p:spPr>
          <a:xfrm>
            <a:off x="9823021" y="3043142"/>
            <a:ext cx="1938511" cy="36709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457200">
              <a:defRPr b="1">
                <a:solidFill>
                  <a:srgbClr val="FFFFFF"/>
                </a:solidFill>
                <a:latin typeface="Century Gothic"/>
                <a:ea typeface="Century Gothic"/>
                <a:cs typeface="Century Gothic"/>
                <a:sym typeface="Century Gothic"/>
              </a:defRPr>
            </a:lvl1pPr>
          </a:lstStyle>
          <a:p>
            <a:r>
              <a:rPr>
                <a:solidFill>
                  <a:srgbClr val="000000"/>
                </a:solidFill>
              </a:rPr>
              <a:t>KOMPETANSEMÅL</a:t>
            </a:r>
          </a:p>
        </p:txBody>
      </p:sp>
      <p:sp>
        <p:nvSpPr>
          <p:cNvPr id="18" name="Rektangel">
            <a:extLst>
              <a:ext uri="{FF2B5EF4-FFF2-40B4-BE49-F238E27FC236}">
                <a16:creationId xmlns:a16="http://schemas.microsoft.com/office/drawing/2014/main" id="{D7708E91-5434-30C4-4698-B7800F53FB9C}"/>
              </a:ext>
            </a:extLst>
          </p:cNvPr>
          <p:cNvSpPr/>
          <p:nvPr/>
        </p:nvSpPr>
        <p:spPr>
          <a:xfrm>
            <a:off x="9072746" y="3956437"/>
            <a:ext cx="3255483" cy="2098880"/>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9" name="For å nå dette målet skal vi…">
            <a:extLst>
              <a:ext uri="{FF2B5EF4-FFF2-40B4-BE49-F238E27FC236}">
                <a16:creationId xmlns:a16="http://schemas.microsoft.com/office/drawing/2014/main" id="{9407A1D1-85FB-7D67-77A7-E51C98B7EC89}"/>
              </a:ext>
            </a:extLst>
          </p:cNvPr>
          <p:cNvSpPr txBox="1"/>
          <p:nvPr/>
        </p:nvSpPr>
        <p:spPr>
          <a:xfrm>
            <a:off x="9189923" y="4108135"/>
            <a:ext cx="3021131" cy="21107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t"/>
          <a:lstStyle/>
          <a:p>
            <a:pPr algn="l" defTabSz="457200">
              <a:defRPr sz="1400">
                <a:solidFill>
                  <a:srgbClr val="000000"/>
                </a:solidFill>
                <a:latin typeface="Century Gothic"/>
                <a:ea typeface="Century Gothic"/>
                <a:cs typeface="Century Gothic"/>
                <a:sym typeface="Century Gothic"/>
              </a:defRPr>
            </a:pPr>
            <a:endParaRPr/>
          </a:p>
        </p:txBody>
      </p:sp>
      <p:sp>
        <p:nvSpPr>
          <p:cNvPr id="20" name="Rektangel">
            <a:extLst>
              <a:ext uri="{FF2B5EF4-FFF2-40B4-BE49-F238E27FC236}">
                <a16:creationId xmlns:a16="http://schemas.microsoft.com/office/drawing/2014/main" id="{B9AD5590-4F8B-D6B9-63F7-C08FD8AD0DBA}"/>
              </a:ext>
            </a:extLst>
          </p:cNvPr>
          <p:cNvSpPr/>
          <p:nvPr/>
        </p:nvSpPr>
        <p:spPr>
          <a:xfrm>
            <a:off x="676412" y="6935413"/>
            <a:ext cx="2284304" cy="769387"/>
          </a:xfrm>
          <a:prstGeom prst="rect">
            <a:avLst/>
          </a:prstGeom>
          <a:solidFill>
            <a:srgbClr val="E5C1AC"/>
          </a:solidFill>
          <a:ln w="12700">
            <a:noFill/>
            <a:miter lim="400000"/>
          </a:ln>
        </p:spPr>
        <p:txBody>
          <a:bodyPr lIns="50800" tIns="50800" rIns="50800" bIns="50800"/>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1" name="Linje">
            <a:extLst>
              <a:ext uri="{FF2B5EF4-FFF2-40B4-BE49-F238E27FC236}">
                <a16:creationId xmlns:a16="http://schemas.microsoft.com/office/drawing/2014/main" id="{C3D9E886-2955-C143-BA6F-745D98690658}"/>
              </a:ext>
            </a:extLst>
          </p:cNvPr>
          <p:cNvSpPr/>
          <p:nvPr/>
        </p:nvSpPr>
        <p:spPr>
          <a:xfrm>
            <a:off x="5592095" y="7360026"/>
            <a:ext cx="3541763" cy="3"/>
          </a:xfrm>
          <a:prstGeom prst="line">
            <a:avLst/>
          </a:prstGeom>
          <a:ln w="12700">
            <a:miter lim="400000"/>
          </a:ln>
        </p:spPr>
        <p:txBody>
          <a:bodyPr lIns="45718" tIns="45718" rIns="45718" bIns="45718"/>
          <a:lstStyle/>
          <a:p>
            <a:endParaRPr/>
          </a:p>
        </p:txBody>
      </p:sp>
      <p:sp>
        <p:nvSpPr>
          <p:cNvPr id="22" name="Rektangel">
            <a:extLst>
              <a:ext uri="{FF2B5EF4-FFF2-40B4-BE49-F238E27FC236}">
                <a16:creationId xmlns:a16="http://schemas.microsoft.com/office/drawing/2014/main" id="{385556B8-2537-5B5F-5CF8-4200F50B3E5C}"/>
              </a:ext>
            </a:extLst>
          </p:cNvPr>
          <p:cNvSpPr/>
          <p:nvPr/>
        </p:nvSpPr>
        <p:spPr>
          <a:xfrm>
            <a:off x="3114474" y="6276105"/>
            <a:ext cx="2836468" cy="2088001"/>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 name="Rektangel">
            <a:extLst>
              <a:ext uri="{FF2B5EF4-FFF2-40B4-BE49-F238E27FC236}">
                <a16:creationId xmlns:a16="http://schemas.microsoft.com/office/drawing/2014/main" id="{43947C23-C73C-2F65-1845-379D8A8A84CC}"/>
              </a:ext>
            </a:extLst>
          </p:cNvPr>
          <p:cNvSpPr/>
          <p:nvPr/>
        </p:nvSpPr>
        <p:spPr>
          <a:xfrm>
            <a:off x="6104702" y="6276105"/>
            <a:ext cx="2836468" cy="2088001"/>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4" name="SPESIALKOMPETANSE">
            <a:extLst>
              <a:ext uri="{FF2B5EF4-FFF2-40B4-BE49-F238E27FC236}">
                <a16:creationId xmlns:a16="http://schemas.microsoft.com/office/drawing/2014/main" id="{6393BAB6-2D7B-EBCC-27E4-B30290BCFC5F}"/>
              </a:ext>
            </a:extLst>
          </p:cNvPr>
          <p:cNvSpPr txBox="1"/>
          <p:nvPr/>
        </p:nvSpPr>
        <p:spPr>
          <a:xfrm>
            <a:off x="450263" y="7156226"/>
            <a:ext cx="2736600" cy="4970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lstStyle>
            <a:lvl1pPr defTabSz="457200">
              <a:defRPr sz="1400" b="1">
                <a:solidFill>
                  <a:srgbClr val="FFFFFF"/>
                </a:solidFill>
                <a:latin typeface="Century Gothic"/>
                <a:ea typeface="Century Gothic"/>
                <a:cs typeface="Century Gothic"/>
                <a:sym typeface="Century Gothic"/>
              </a:defRPr>
            </a:lvl1pPr>
          </a:lstStyle>
          <a:p>
            <a:r>
              <a:rPr>
                <a:solidFill>
                  <a:srgbClr val="000000"/>
                </a:solidFill>
              </a:rPr>
              <a:t>SPESIALKOMPETANSE</a:t>
            </a:r>
          </a:p>
        </p:txBody>
      </p:sp>
      <p:sp>
        <p:nvSpPr>
          <p:cNvPr id="25" name="Rektangel">
            <a:extLst>
              <a:ext uri="{FF2B5EF4-FFF2-40B4-BE49-F238E27FC236}">
                <a16:creationId xmlns:a16="http://schemas.microsoft.com/office/drawing/2014/main" id="{5DE425A8-7FA6-0C3B-1F52-66136786230E}"/>
              </a:ext>
            </a:extLst>
          </p:cNvPr>
          <p:cNvSpPr/>
          <p:nvPr/>
        </p:nvSpPr>
        <p:spPr>
          <a:xfrm>
            <a:off x="9079182" y="6247114"/>
            <a:ext cx="3255482" cy="2098879"/>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6" name="For å nå dette målet skal…">
            <a:extLst>
              <a:ext uri="{FF2B5EF4-FFF2-40B4-BE49-F238E27FC236}">
                <a16:creationId xmlns:a16="http://schemas.microsoft.com/office/drawing/2014/main" id="{C445323F-D453-5886-628D-662F65407D2C}"/>
              </a:ext>
            </a:extLst>
          </p:cNvPr>
          <p:cNvSpPr txBox="1"/>
          <p:nvPr/>
        </p:nvSpPr>
        <p:spPr>
          <a:xfrm>
            <a:off x="9196357" y="6425723"/>
            <a:ext cx="3021131" cy="2333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t"/>
          <a:lstStyle/>
          <a:p>
            <a:pPr marL="304800" algn="l" defTabSz="457200">
              <a:defRPr sz="1400">
                <a:solidFill>
                  <a:srgbClr val="000000"/>
                </a:solidFill>
                <a:latin typeface="Century Gothic"/>
                <a:ea typeface="Century Gothic"/>
                <a:cs typeface="Century Gothic"/>
                <a:sym typeface="Century Gothic"/>
              </a:defRPr>
            </a:pPr>
            <a:endParaRPr/>
          </a:p>
        </p:txBody>
      </p:sp>
      <p:sp>
        <p:nvSpPr>
          <p:cNvPr id="27" name="Avis X skal ha flere undersøkende…">
            <a:extLst>
              <a:ext uri="{FF2B5EF4-FFF2-40B4-BE49-F238E27FC236}">
                <a16:creationId xmlns:a16="http://schemas.microsoft.com/office/drawing/2014/main" id="{5A4B1B8D-0CB6-6F5D-01B7-F0FD6F1C172B}"/>
              </a:ext>
            </a:extLst>
          </p:cNvPr>
          <p:cNvSpPr txBox="1"/>
          <p:nvPr/>
        </p:nvSpPr>
        <p:spPr>
          <a:xfrm>
            <a:off x="6400046" y="6836079"/>
            <a:ext cx="2334339" cy="14421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t"/>
          <a:lstStyle>
            <a:lvl1pPr algn="l">
              <a:defRPr sz="1400">
                <a:solidFill>
                  <a:srgbClr val="000000"/>
                </a:solidFill>
                <a:latin typeface="Century Gothic"/>
                <a:ea typeface="Century Gothic"/>
                <a:cs typeface="Century Gothic"/>
                <a:sym typeface="Century Gothic"/>
              </a:defRPr>
            </a:lvl1pPr>
          </a:lstStyle>
          <a:p>
            <a:endParaRPr/>
          </a:p>
        </p:txBody>
      </p:sp>
      <p:sp>
        <p:nvSpPr>
          <p:cNvPr id="28" name="Avis X skal ha flere undersøkende…">
            <a:extLst>
              <a:ext uri="{FF2B5EF4-FFF2-40B4-BE49-F238E27FC236}">
                <a16:creationId xmlns:a16="http://schemas.microsoft.com/office/drawing/2014/main" id="{77778CC5-1DF0-5BB0-8229-A1B266D06F1B}"/>
              </a:ext>
            </a:extLst>
          </p:cNvPr>
          <p:cNvSpPr txBox="1"/>
          <p:nvPr/>
        </p:nvSpPr>
        <p:spPr>
          <a:xfrm>
            <a:off x="3386161" y="4108135"/>
            <a:ext cx="2334339" cy="14421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lstStyle>
            <a:lvl1pPr algn="l">
              <a:defRPr sz="1400">
                <a:solidFill>
                  <a:srgbClr val="000000"/>
                </a:solidFill>
                <a:latin typeface="Century Gothic"/>
                <a:ea typeface="Century Gothic"/>
                <a:cs typeface="Century Gothic"/>
                <a:sym typeface="Century Gothic"/>
              </a:defRPr>
            </a:lvl1pPr>
          </a:lstStyle>
          <a:p>
            <a:endParaRPr/>
          </a:p>
        </p:txBody>
      </p:sp>
      <p:sp>
        <p:nvSpPr>
          <p:cNvPr id="29" name="Avis X skal ha flere undersøkende…">
            <a:extLst>
              <a:ext uri="{FF2B5EF4-FFF2-40B4-BE49-F238E27FC236}">
                <a16:creationId xmlns:a16="http://schemas.microsoft.com/office/drawing/2014/main" id="{9C74C953-4456-8D44-10FB-FA509BA90D74}"/>
              </a:ext>
            </a:extLst>
          </p:cNvPr>
          <p:cNvSpPr txBox="1"/>
          <p:nvPr/>
        </p:nvSpPr>
        <p:spPr>
          <a:xfrm>
            <a:off x="3513161" y="6836079"/>
            <a:ext cx="1938511" cy="14421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t"/>
          <a:lstStyle>
            <a:lvl1pPr algn="l">
              <a:defRPr sz="1400">
                <a:solidFill>
                  <a:srgbClr val="000000"/>
                </a:solidFill>
                <a:latin typeface="Century Gothic"/>
                <a:ea typeface="Century Gothic"/>
                <a:cs typeface="Century Gothic"/>
                <a:sym typeface="Century Gothic"/>
              </a:defRPr>
            </a:lvl1pPr>
          </a:lstStyle>
          <a:p>
            <a:endParaRPr/>
          </a:p>
        </p:txBody>
      </p:sp>
    </p:spTree>
    <p:extLst>
      <p:ext uri="{BB962C8B-B14F-4D97-AF65-F5344CB8AC3E}">
        <p14:creationId xmlns:p14="http://schemas.microsoft.com/office/powerpoint/2010/main" val="390912247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 name="RÅD PÅ VEIEN"/>
          <p:cNvSpPr txBox="1"/>
          <p:nvPr/>
        </p:nvSpPr>
        <p:spPr>
          <a:xfrm>
            <a:off x="476457" y="462490"/>
            <a:ext cx="4082332" cy="749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VÅR KOMPETANSEPLAN</a:t>
            </a:r>
          </a:p>
          <a:p>
            <a:pPr algn="l" defTabSz="457200">
              <a:defRPr sz="1400" b="1">
                <a:solidFill>
                  <a:srgbClr val="000000"/>
                </a:solidFill>
                <a:latin typeface="Century Gothic"/>
                <a:ea typeface="Century Gothic"/>
                <a:cs typeface="Century Gothic"/>
                <a:sym typeface="Century Gothic"/>
              </a:defRPr>
            </a:pPr>
            <a:r>
              <a:t>Skjema for læringsmål for redaksjon/avdeling</a:t>
            </a:r>
          </a:p>
        </p:txBody>
      </p:sp>
      <p:sp>
        <p:nvSpPr>
          <p:cNvPr id="405" name="Rektangel"/>
          <p:cNvSpPr/>
          <p:nvPr/>
        </p:nvSpPr>
        <p:spPr>
          <a:xfrm>
            <a:off x="534677" y="2770225"/>
            <a:ext cx="11786215" cy="746026"/>
          </a:xfrm>
          <a:prstGeom prst="rect">
            <a:avLst/>
          </a:prstGeom>
          <a:solidFill>
            <a:srgbClr val="E5C1AC"/>
          </a:solidFill>
          <a:ln w="12700">
            <a:miter lim="400000"/>
          </a:ln>
        </p:spPr>
        <p:txBody>
          <a:bodyPr lIns="50800" tIns="50800" rIns="50800" bIns="50800" anchor="ctr"/>
          <a:lstStyle/>
          <a:p>
            <a:pPr defTabSz="584200">
              <a:defRPr sz="1200">
                <a:solidFill>
                  <a:srgbClr val="FFFFFF"/>
                </a:solidFill>
                <a:latin typeface="Century Gothic"/>
                <a:ea typeface="Century Gothic"/>
                <a:cs typeface="Century Gothic"/>
                <a:sym typeface="Century Gothic"/>
              </a:defRPr>
            </a:pPr>
            <a:endParaRPr/>
          </a:p>
        </p:txBody>
      </p:sp>
      <p:sp>
        <p:nvSpPr>
          <p:cNvPr id="406" name="LEDER:"/>
          <p:cNvSpPr txBox="1"/>
          <p:nvPr/>
        </p:nvSpPr>
        <p:spPr>
          <a:xfrm>
            <a:off x="5614095" y="2948196"/>
            <a:ext cx="652437" cy="389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584200">
              <a:defRPr sz="1200">
                <a:solidFill>
                  <a:srgbClr val="FFFFFF"/>
                </a:solidFill>
                <a:latin typeface="Century Gothic"/>
                <a:ea typeface="Century Gothic"/>
                <a:cs typeface="Century Gothic"/>
                <a:sym typeface="Century Gothic"/>
              </a:defRPr>
            </a:lvl1pPr>
          </a:lstStyle>
          <a:p>
            <a:r>
              <a:rPr b="1">
                <a:solidFill>
                  <a:srgbClr val="000000"/>
                </a:solidFill>
              </a:rPr>
              <a:t>LEDER:</a:t>
            </a:r>
          </a:p>
        </p:txBody>
      </p:sp>
      <p:sp>
        <p:nvSpPr>
          <p:cNvPr id="407" name="DATO:"/>
          <p:cNvSpPr txBox="1"/>
          <p:nvPr/>
        </p:nvSpPr>
        <p:spPr>
          <a:xfrm>
            <a:off x="10041278" y="2948196"/>
            <a:ext cx="621167" cy="389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defTabSz="584200">
              <a:defRPr sz="1200">
                <a:solidFill>
                  <a:srgbClr val="FFFFFF"/>
                </a:solidFill>
                <a:latin typeface="Century Gothic"/>
                <a:ea typeface="Century Gothic"/>
                <a:cs typeface="Century Gothic"/>
                <a:sym typeface="Century Gothic"/>
              </a:defRPr>
            </a:lvl1pPr>
          </a:lstStyle>
          <a:p>
            <a:r>
              <a:rPr b="1">
                <a:solidFill>
                  <a:srgbClr val="000000"/>
                </a:solidFill>
              </a:rPr>
              <a:t>DATO:</a:t>
            </a:r>
          </a:p>
        </p:txBody>
      </p:sp>
      <p:sp>
        <p:nvSpPr>
          <p:cNvPr id="408" name="AVDELING:"/>
          <p:cNvSpPr txBox="1"/>
          <p:nvPr/>
        </p:nvSpPr>
        <p:spPr>
          <a:xfrm>
            <a:off x="866062" y="2948196"/>
            <a:ext cx="2469192" cy="3899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algn="l" defTabSz="584200">
              <a:defRPr sz="1200">
                <a:solidFill>
                  <a:srgbClr val="FFFFFF"/>
                </a:solidFill>
                <a:latin typeface="Century Gothic"/>
                <a:ea typeface="Century Gothic"/>
                <a:cs typeface="Century Gothic"/>
                <a:sym typeface="Century Gothic"/>
              </a:defRPr>
            </a:lvl1pPr>
          </a:lstStyle>
          <a:p>
            <a:r>
              <a:rPr b="1">
                <a:solidFill>
                  <a:srgbClr val="000000"/>
                </a:solidFill>
              </a:rPr>
              <a:t>AVDELING:</a:t>
            </a:r>
          </a:p>
        </p:txBody>
      </p:sp>
      <p:sp>
        <p:nvSpPr>
          <p:cNvPr id="409" name="Rektangel"/>
          <p:cNvSpPr/>
          <p:nvPr/>
        </p:nvSpPr>
        <p:spPr>
          <a:xfrm>
            <a:off x="540979" y="3590349"/>
            <a:ext cx="11773611" cy="4569071"/>
          </a:xfrm>
          <a:prstGeom prst="rect">
            <a:avLst/>
          </a:prstGeom>
          <a:solidFill>
            <a:srgbClr val="F5E9E1">
              <a:alpha val="69465"/>
            </a:srgbClr>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410" name="Linje"/>
          <p:cNvSpPr/>
          <p:nvPr/>
        </p:nvSpPr>
        <p:spPr>
          <a:xfrm flipV="1">
            <a:off x="5402374" y="3547345"/>
            <a:ext cx="2" cy="4655079"/>
          </a:xfrm>
          <a:prstGeom prst="line">
            <a:avLst/>
          </a:prstGeom>
          <a:ln w="25400">
            <a:solidFill>
              <a:srgbClr val="FFFFFF"/>
            </a:solidFill>
            <a:miter lim="400000"/>
          </a:ln>
        </p:spPr>
        <p:txBody>
          <a:bodyPr lIns="45718" tIns="45718" rIns="45718" bIns="45718"/>
          <a:lstStyle/>
          <a:p>
            <a:endParaRPr/>
          </a:p>
        </p:txBody>
      </p:sp>
      <p:sp>
        <p:nvSpPr>
          <p:cNvPr id="411" name="Linje"/>
          <p:cNvSpPr/>
          <p:nvPr/>
        </p:nvSpPr>
        <p:spPr>
          <a:xfrm flipV="1">
            <a:off x="9734439" y="2704101"/>
            <a:ext cx="2" cy="878274"/>
          </a:xfrm>
          <a:prstGeom prst="line">
            <a:avLst/>
          </a:prstGeom>
          <a:ln w="25400">
            <a:solidFill>
              <a:srgbClr val="FFFFFF"/>
            </a:solidFill>
            <a:miter lim="400000"/>
          </a:ln>
        </p:spPr>
        <p:txBody>
          <a:bodyPr lIns="45718" tIns="45718" rIns="45718" bIns="45718"/>
          <a:lstStyle/>
          <a:p>
            <a:endParaRPr/>
          </a:p>
        </p:txBody>
      </p:sp>
      <p:sp>
        <p:nvSpPr>
          <p:cNvPr id="412" name="Linje"/>
          <p:cNvSpPr/>
          <p:nvPr/>
        </p:nvSpPr>
        <p:spPr>
          <a:xfrm flipV="1">
            <a:off x="5402374" y="2704101"/>
            <a:ext cx="2" cy="878274"/>
          </a:xfrm>
          <a:prstGeom prst="line">
            <a:avLst/>
          </a:prstGeom>
          <a:ln w="25400">
            <a:solidFill>
              <a:srgbClr val="FFFFFF"/>
            </a:solidFill>
            <a:miter lim="400000"/>
          </a:ln>
        </p:spPr>
        <p:txBody>
          <a:bodyPr lIns="45718" tIns="45718" rIns="45718" bIns="45718"/>
          <a:lstStyle/>
          <a:p>
            <a:endParaRPr/>
          </a:p>
        </p:txBody>
      </p:sp>
      <p:sp>
        <p:nvSpPr>
          <p:cNvPr id="413" name="Linje"/>
          <p:cNvSpPr/>
          <p:nvPr/>
        </p:nvSpPr>
        <p:spPr>
          <a:xfrm flipH="1" flipV="1">
            <a:off x="454914" y="4368886"/>
            <a:ext cx="11945740" cy="1"/>
          </a:xfrm>
          <a:prstGeom prst="line">
            <a:avLst/>
          </a:prstGeom>
          <a:ln w="25400">
            <a:solidFill>
              <a:srgbClr val="FFFFFF"/>
            </a:solidFill>
            <a:miter lim="400000"/>
          </a:ln>
        </p:spPr>
        <p:txBody>
          <a:bodyPr lIns="45718" tIns="45718" rIns="45718" bIns="45718"/>
          <a:lstStyle/>
          <a:p>
            <a:endParaRPr/>
          </a:p>
        </p:txBody>
      </p:sp>
      <p:sp>
        <p:nvSpPr>
          <p:cNvPr id="414" name="Strategiske prioriteringer for redaksjonen / avdelingen kommende år:"/>
          <p:cNvSpPr txBox="1"/>
          <p:nvPr/>
        </p:nvSpPr>
        <p:spPr>
          <a:xfrm>
            <a:off x="866063" y="3632454"/>
            <a:ext cx="4196994" cy="6442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p>
            <a:pPr algn="l" defTabSz="584200">
              <a:defRPr sz="1200" b="1">
                <a:solidFill>
                  <a:srgbClr val="000000"/>
                </a:solidFill>
                <a:latin typeface="Century Gothic"/>
                <a:ea typeface="Century Gothic"/>
                <a:cs typeface="Century Gothic"/>
                <a:sym typeface="Century Gothic"/>
              </a:defRPr>
            </a:pPr>
            <a:r>
              <a:rPr lang="nb-NO"/>
              <a:t>Strategiske prioriteringer for redaksjonen/ </a:t>
            </a:r>
            <a:br>
              <a:rPr lang="nb-NO"/>
            </a:br>
            <a:r>
              <a:rPr lang="nb-NO"/>
              <a:t>avdelingen kommende år:</a:t>
            </a:r>
          </a:p>
        </p:txBody>
      </p:sp>
      <p:sp>
        <p:nvSpPr>
          <p:cNvPr id="415" name="Prioriterte kompetansebehov for redaksjonen/avdelingen kommende år:"/>
          <p:cNvSpPr txBox="1"/>
          <p:nvPr/>
        </p:nvSpPr>
        <p:spPr>
          <a:xfrm>
            <a:off x="5614095" y="3632454"/>
            <a:ext cx="3960434" cy="6442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lstStyle>
            <a:lvl1pPr algn="l" defTabSz="584200">
              <a:defRPr sz="1200" b="1">
                <a:solidFill>
                  <a:srgbClr val="000000"/>
                </a:solidFill>
                <a:latin typeface="Century Gothic"/>
                <a:ea typeface="Century Gothic"/>
                <a:cs typeface="Century Gothic"/>
                <a:sym typeface="Century Gothic"/>
              </a:defRPr>
            </a:lvl1pPr>
          </a:lstStyle>
          <a:p>
            <a:r>
              <a:rPr lang="nb-NO"/>
              <a:t>Prioriterte kompetansebehov for redaksjonen/avdelingen kommende år:</a:t>
            </a:r>
          </a:p>
        </p:txBody>
      </p:sp>
      <p:sp>
        <p:nvSpPr>
          <p:cNvPr id="416" name="Linje"/>
          <p:cNvSpPr/>
          <p:nvPr/>
        </p:nvSpPr>
        <p:spPr>
          <a:xfrm flipV="1">
            <a:off x="9734439" y="3446308"/>
            <a:ext cx="2" cy="4655079"/>
          </a:xfrm>
          <a:prstGeom prst="line">
            <a:avLst/>
          </a:prstGeom>
          <a:ln w="25400">
            <a:solidFill>
              <a:srgbClr val="FFFFFF"/>
            </a:solidFill>
            <a:miter lim="400000"/>
          </a:ln>
        </p:spPr>
        <p:txBody>
          <a:bodyPr lIns="45718" tIns="45718" rIns="45718" bIns="45718"/>
          <a:lstStyle/>
          <a:p>
            <a:endParaRPr/>
          </a:p>
        </p:txBody>
      </p:sp>
      <p:sp>
        <p:nvSpPr>
          <p:cNvPr id="4" name="Alle foregående steg skal resultere i en kompetanseplan for hver medarbeider. Den enkeltes kompetanseutvikling forankres hos nærmeste leder.…">
            <a:extLst>
              <a:ext uri="{FF2B5EF4-FFF2-40B4-BE49-F238E27FC236}">
                <a16:creationId xmlns:a16="http://schemas.microsoft.com/office/drawing/2014/main" id="{971E9B20-E2B4-07EB-9B64-A8F3A010A7EB}"/>
              </a:ext>
            </a:extLst>
          </p:cNvPr>
          <p:cNvSpPr txBox="1"/>
          <p:nvPr/>
        </p:nvSpPr>
        <p:spPr>
          <a:xfrm>
            <a:off x="463758" y="1751725"/>
            <a:ext cx="9249104" cy="3180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t">
            <a:spAutoFit/>
          </a:bodyPr>
          <a:lstStyle/>
          <a:p>
            <a:pPr algn="l" defTabSz="457200">
              <a:defRPr sz="1400" b="1">
                <a:solidFill>
                  <a:srgbClr val="464646"/>
                </a:solidFill>
                <a:latin typeface="Century Gothic"/>
                <a:ea typeface="Century Gothic"/>
                <a:cs typeface="Century Gothic"/>
                <a:sym typeface="Century Gothic"/>
              </a:defRPr>
            </a:pPr>
            <a:endParaRPr lang="nb-NO" dirty="0"/>
          </a:p>
        </p:txBody>
      </p:sp>
      <p:sp>
        <p:nvSpPr>
          <p:cNvPr id="5" name="Oval">
            <a:extLst>
              <a:ext uri="{FF2B5EF4-FFF2-40B4-BE49-F238E27FC236}">
                <a16:creationId xmlns:a16="http://schemas.microsoft.com/office/drawing/2014/main" id="{DFDA8D60-C666-7F5B-4E6E-442CAB0D9179}"/>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6" name="STEG 1">
            <a:extLst>
              <a:ext uri="{FF2B5EF4-FFF2-40B4-BE49-F238E27FC236}">
                <a16:creationId xmlns:a16="http://schemas.microsoft.com/office/drawing/2014/main" id="{6F4A77FF-36DF-CCB0-BBFC-5CCCAEBCBD8A}"/>
              </a:ext>
            </a:extLst>
          </p:cNvPr>
          <p:cNvSpPr txBox="1"/>
          <p:nvPr/>
        </p:nvSpPr>
        <p:spPr>
          <a:xfrm>
            <a:off x="11731094" y="691089"/>
            <a:ext cx="59278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a:t>
            </a:r>
            <a:r>
              <a:rPr lang="nb-NO"/>
              <a:t>3</a:t>
            </a:r>
            <a:endParaRPr/>
          </a:p>
        </p:txBody>
      </p:sp>
      <p:sp>
        <p:nvSpPr>
          <p:cNvPr id="2" name="Alle foregående steg skal resultere i en kompetanseplan for hver medarbeider. Den enkeltes kompetanseutvikling forankres hos nærmeste leder.…">
            <a:extLst>
              <a:ext uri="{FF2B5EF4-FFF2-40B4-BE49-F238E27FC236}">
                <a16:creationId xmlns:a16="http://schemas.microsoft.com/office/drawing/2014/main" id="{A1C4F2C6-0AA3-9587-6399-6D554CE6F424}"/>
              </a:ext>
            </a:extLst>
          </p:cNvPr>
          <p:cNvSpPr txBox="1"/>
          <p:nvPr/>
        </p:nvSpPr>
        <p:spPr>
          <a:xfrm>
            <a:off x="463758" y="1644004"/>
            <a:ext cx="9249104" cy="3180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t">
            <a:spAutoFit/>
          </a:bodyPr>
          <a:lstStyle/>
          <a:p>
            <a:pPr algn="l" defTabSz="457200">
              <a:defRPr sz="1400" b="1">
                <a:solidFill>
                  <a:srgbClr val="464646"/>
                </a:solidFill>
                <a:latin typeface="Century Gothic"/>
                <a:ea typeface="Century Gothic"/>
                <a:cs typeface="Century Gothic"/>
                <a:sym typeface="Century Gothic"/>
              </a:defRPr>
            </a:pPr>
            <a:r>
              <a:rPr lang="nb-NO" dirty="0"/>
              <a:t>Dette dokumentet brukes til å planlegge redaksjonens kompetanseutvikling. Forankres med leder/klubb. </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 name="Rektangel"/>
          <p:cNvSpPr/>
          <p:nvPr/>
        </p:nvSpPr>
        <p:spPr>
          <a:xfrm>
            <a:off x="487120" y="3461280"/>
            <a:ext cx="12143064" cy="1509932"/>
          </a:xfrm>
          <a:prstGeom prst="rect">
            <a:avLst/>
          </a:prstGeom>
          <a:solidFill>
            <a:srgbClr val="F6E9E1"/>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420" name="Rektangel"/>
          <p:cNvSpPr/>
          <p:nvPr/>
        </p:nvSpPr>
        <p:spPr>
          <a:xfrm>
            <a:off x="480457" y="2901901"/>
            <a:ext cx="12143065" cy="558802"/>
          </a:xfrm>
          <a:prstGeom prst="rect">
            <a:avLst/>
          </a:prstGeom>
          <a:solidFill>
            <a:srgbClr val="E5C1AC"/>
          </a:solidFill>
          <a:ln w="12700">
            <a:miter lim="400000"/>
          </a:ln>
        </p:spPr>
        <p:txBody>
          <a:bodyPr lIns="50800" tIns="50800" rIns="50800" bIns="50800" anchor="ctr"/>
          <a:lstStyle/>
          <a:p>
            <a:pPr defTabSz="584200">
              <a:defRPr sz="1200">
                <a:solidFill>
                  <a:srgbClr val="FFFFFF"/>
                </a:solidFill>
                <a:latin typeface="Century Gothic"/>
                <a:ea typeface="Century Gothic"/>
                <a:cs typeface="Century Gothic"/>
                <a:sym typeface="Century Gothic"/>
              </a:defRPr>
            </a:pPr>
            <a:endParaRPr lang="nb-NO" b="1"/>
          </a:p>
        </p:txBody>
      </p:sp>
      <p:sp>
        <p:nvSpPr>
          <p:cNvPr id="421" name="VEDTATT/DATO:"/>
          <p:cNvSpPr txBox="1"/>
          <p:nvPr/>
        </p:nvSpPr>
        <p:spPr>
          <a:xfrm>
            <a:off x="5683717" y="3037671"/>
            <a:ext cx="1253549" cy="2872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584200">
              <a:defRPr sz="1200">
                <a:solidFill>
                  <a:srgbClr val="FFFFFF"/>
                </a:solidFill>
                <a:latin typeface="Century Gothic"/>
                <a:ea typeface="Century Gothic"/>
                <a:cs typeface="Century Gothic"/>
                <a:sym typeface="Century Gothic"/>
              </a:defRPr>
            </a:lvl1pPr>
          </a:lstStyle>
          <a:p>
            <a:r>
              <a:rPr lang="nb-NO" b="1">
                <a:solidFill>
                  <a:srgbClr val="000000"/>
                </a:solidFill>
              </a:rPr>
              <a:t>VEDTATT/DATO:</a:t>
            </a:r>
          </a:p>
        </p:txBody>
      </p:sp>
      <p:sp>
        <p:nvSpPr>
          <p:cNvPr id="422" name="SIST OPPDATERT:"/>
          <p:cNvSpPr txBox="1"/>
          <p:nvPr/>
        </p:nvSpPr>
        <p:spPr>
          <a:xfrm>
            <a:off x="9376845" y="3035251"/>
            <a:ext cx="128178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584200">
              <a:defRPr sz="1200">
                <a:solidFill>
                  <a:srgbClr val="FFFFFF"/>
                </a:solidFill>
                <a:latin typeface="Century Gothic"/>
                <a:ea typeface="Century Gothic"/>
                <a:cs typeface="Century Gothic"/>
                <a:sym typeface="Century Gothic"/>
              </a:defRPr>
            </a:lvl1pPr>
          </a:lstStyle>
          <a:p>
            <a:r>
              <a:rPr lang="nb-NO" b="1">
                <a:solidFill>
                  <a:srgbClr val="000000"/>
                </a:solidFill>
              </a:rPr>
              <a:t>SIST OPPDATERT:</a:t>
            </a:r>
          </a:p>
        </p:txBody>
      </p:sp>
      <p:sp>
        <p:nvSpPr>
          <p:cNvPr id="423" name="ANSATT:"/>
          <p:cNvSpPr txBox="1"/>
          <p:nvPr/>
        </p:nvSpPr>
        <p:spPr>
          <a:xfrm>
            <a:off x="783282" y="3035251"/>
            <a:ext cx="2256385"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l" defTabSz="584200">
              <a:defRPr sz="1200">
                <a:solidFill>
                  <a:srgbClr val="FFFFFF"/>
                </a:solidFill>
                <a:latin typeface="Century Gothic"/>
                <a:ea typeface="Century Gothic"/>
                <a:cs typeface="Century Gothic"/>
                <a:sym typeface="Century Gothic"/>
              </a:defRPr>
            </a:lvl1pPr>
          </a:lstStyle>
          <a:p>
            <a:r>
              <a:rPr lang="nb-NO" b="1">
                <a:solidFill>
                  <a:srgbClr val="000000"/>
                </a:solidFill>
              </a:rPr>
              <a:t>ANSATT:</a:t>
            </a:r>
          </a:p>
        </p:txBody>
      </p:sp>
      <p:sp>
        <p:nvSpPr>
          <p:cNvPr id="424" name="Rektangel"/>
          <p:cNvSpPr/>
          <p:nvPr/>
        </p:nvSpPr>
        <p:spPr>
          <a:xfrm>
            <a:off x="486216" y="4384266"/>
            <a:ext cx="12131547" cy="3950709"/>
          </a:xfrm>
          <a:prstGeom prst="rect">
            <a:avLst/>
          </a:prstGeom>
          <a:solidFill>
            <a:srgbClr val="F5E9E1">
              <a:alpha val="69465"/>
            </a:srgbClr>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425" name="Linje"/>
          <p:cNvSpPr/>
          <p:nvPr/>
        </p:nvSpPr>
        <p:spPr>
          <a:xfrm flipV="1">
            <a:off x="3026965" y="4399710"/>
            <a:ext cx="2" cy="4402329"/>
          </a:xfrm>
          <a:prstGeom prst="line">
            <a:avLst/>
          </a:prstGeom>
          <a:ln w="25400">
            <a:solidFill>
              <a:srgbClr val="FFFFFF"/>
            </a:solidFill>
            <a:miter lim="400000"/>
          </a:ln>
        </p:spPr>
        <p:txBody>
          <a:bodyPr lIns="45718" tIns="45718" rIns="45718" bIns="45718"/>
          <a:lstStyle/>
          <a:p>
            <a:endParaRPr lang="nb-NO"/>
          </a:p>
        </p:txBody>
      </p:sp>
      <p:sp>
        <p:nvSpPr>
          <p:cNvPr id="426" name="Linje"/>
          <p:cNvSpPr/>
          <p:nvPr/>
        </p:nvSpPr>
        <p:spPr>
          <a:xfrm flipV="1">
            <a:off x="9154368" y="2852372"/>
            <a:ext cx="1" cy="614306"/>
          </a:xfrm>
          <a:prstGeom prst="line">
            <a:avLst/>
          </a:prstGeom>
          <a:ln w="25400">
            <a:solidFill>
              <a:srgbClr val="FFFFFF"/>
            </a:solidFill>
            <a:miter lim="400000"/>
          </a:ln>
        </p:spPr>
        <p:txBody>
          <a:bodyPr lIns="45718" tIns="45718" rIns="45718" bIns="45718"/>
          <a:lstStyle/>
          <a:p>
            <a:endParaRPr lang="nb-NO"/>
          </a:p>
        </p:txBody>
      </p:sp>
      <p:sp>
        <p:nvSpPr>
          <p:cNvPr id="427" name="Linje"/>
          <p:cNvSpPr/>
          <p:nvPr/>
        </p:nvSpPr>
        <p:spPr>
          <a:xfrm flipV="1">
            <a:off x="5605836" y="2830595"/>
            <a:ext cx="2" cy="657860"/>
          </a:xfrm>
          <a:prstGeom prst="line">
            <a:avLst/>
          </a:prstGeom>
          <a:ln w="25400">
            <a:solidFill>
              <a:srgbClr val="FFFFFF"/>
            </a:solidFill>
            <a:miter lim="400000"/>
          </a:ln>
        </p:spPr>
        <p:txBody>
          <a:bodyPr lIns="45718" tIns="45718" rIns="45718" bIns="45718"/>
          <a:lstStyle/>
          <a:p>
            <a:endParaRPr lang="nb-NO"/>
          </a:p>
        </p:txBody>
      </p:sp>
      <p:sp>
        <p:nvSpPr>
          <p:cNvPr id="428" name="Linje"/>
          <p:cNvSpPr/>
          <p:nvPr/>
        </p:nvSpPr>
        <p:spPr>
          <a:xfrm flipH="1" flipV="1">
            <a:off x="407567" y="4396966"/>
            <a:ext cx="12288844" cy="1"/>
          </a:xfrm>
          <a:prstGeom prst="line">
            <a:avLst/>
          </a:prstGeom>
          <a:ln w="25400">
            <a:solidFill>
              <a:srgbClr val="FFFFFF"/>
            </a:solidFill>
            <a:miter lim="400000"/>
          </a:ln>
        </p:spPr>
        <p:txBody>
          <a:bodyPr lIns="45718" tIns="45718" rIns="45718" bIns="45718"/>
          <a:lstStyle/>
          <a:p>
            <a:endParaRPr lang="nb-NO"/>
          </a:p>
        </p:txBody>
      </p:sp>
      <p:sp>
        <p:nvSpPr>
          <p:cNvPr id="429" name="Linje"/>
          <p:cNvSpPr/>
          <p:nvPr/>
        </p:nvSpPr>
        <p:spPr>
          <a:xfrm flipV="1">
            <a:off x="3026965" y="2852372"/>
            <a:ext cx="2" cy="657859"/>
          </a:xfrm>
          <a:prstGeom prst="line">
            <a:avLst/>
          </a:prstGeom>
          <a:ln w="25400">
            <a:solidFill>
              <a:srgbClr val="FFFFFF"/>
            </a:solidFill>
            <a:miter lim="400000"/>
          </a:ln>
        </p:spPr>
        <p:txBody>
          <a:bodyPr lIns="45718" tIns="45718" rIns="45718" bIns="45718"/>
          <a:lstStyle/>
          <a:p>
            <a:endParaRPr lang="nb-NO"/>
          </a:p>
        </p:txBody>
      </p:sp>
      <p:sp>
        <p:nvSpPr>
          <p:cNvPr id="430" name="LEDER:"/>
          <p:cNvSpPr txBox="1"/>
          <p:nvPr/>
        </p:nvSpPr>
        <p:spPr>
          <a:xfrm>
            <a:off x="3136866" y="3037672"/>
            <a:ext cx="570669" cy="2872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584200">
              <a:defRPr sz="1200">
                <a:solidFill>
                  <a:srgbClr val="FFFFFF"/>
                </a:solidFill>
                <a:latin typeface="Century Gothic"/>
                <a:ea typeface="Century Gothic"/>
                <a:cs typeface="Century Gothic"/>
                <a:sym typeface="Century Gothic"/>
              </a:defRPr>
            </a:lvl1pPr>
          </a:lstStyle>
          <a:p>
            <a:r>
              <a:rPr lang="nb-NO" b="1">
                <a:solidFill>
                  <a:srgbClr val="000000"/>
                </a:solidFill>
              </a:rPr>
              <a:t>LEDER:</a:t>
            </a:r>
          </a:p>
        </p:txBody>
      </p:sp>
      <p:sp>
        <p:nvSpPr>
          <p:cNvPr id="431" name="Kort beskrivelse av strategiske mål og prioriterte kompetansebehov."/>
          <p:cNvSpPr txBox="1"/>
          <p:nvPr/>
        </p:nvSpPr>
        <p:spPr>
          <a:xfrm>
            <a:off x="544571" y="3536901"/>
            <a:ext cx="6007270"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l" defTabSz="584200">
              <a:defRPr sz="1200" i="1">
                <a:solidFill>
                  <a:srgbClr val="000000"/>
                </a:solidFill>
                <a:latin typeface="Century Gothic"/>
                <a:ea typeface="Century Gothic"/>
                <a:cs typeface="Century Gothic"/>
                <a:sym typeface="Century Gothic"/>
              </a:defRPr>
            </a:lvl1pPr>
          </a:lstStyle>
          <a:p>
            <a:r>
              <a:rPr lang="nb-NO"/>
              <a:t>Kort beskrivelse av strategiske mål og prioriterte kompetansebehov.</a:t>
            </a:r>
          </a:p>
        </p:txBody>
      </p:sp>
      <p:sp>
        <p:nvSpPr>
          <p:cNvPr id="432" name="Linje"/>
          <p:cNvSpPr/>
          <p:nvPr/>
        </p:nvSpPr>
        <p:spPr>
          <a:xfrm flipV="1">
            <a:off x="7675872" y="4442385"/>
            <a:ext cx="2" cy="4402329"/>
          </a:xfrm>
          <a:prstGeom prst="line">
            <a:avLst/>
          </a:prstGeom>
          <a:ln w="25400">
            <a:solidFill>
              <a:srgbClr val="FFFFFF"/>
            </a:solidFill>
            <a:miter lim="400000"/>
          </a:ln>
        </p:spPr>
        <p:txBody>
          <a:bodyPr lIns="45718" tIns="45718" rIns="45718" bIns="45718"/>
          <a:lstStyle/>
          <a:p>
            <a:endParaRPr lang="nb-NO"/>
          </a:p>
        </p:txBody>
      </p:sp>
      <p:sp>
        <p:nvSpPr>
          <p:cNvPr id="433" name="Linje"/>
          <p:cNvSpPr/>
          <p:nvPr/>
        </p:nvSpPr>
        <p:spPr>
          <a:xfrm flipH="1" flipV="1">
            <a:off x="407568" y="5834020"/>
            <a:ext cx="12547433" cy="1"/>
          </a:xfrm>
          <a:prstGeom prst="line">
            <a:avLst/>
          </a:prstGeom>
          <a:ln w="25400">
            <a:solidFill>
              <a:srgbClr val="FFFFFF"/>
            </a:solidFill>
            <a:miter lim="400000"/>
          </a:ln>
        </p:spPr>
        <p:txBody>
          <a:bodyPr lIns="45718" tIns="45718" rIns="45718" bIns="45718"/>
          <a:lstStyle/>
          <a:p>
            <a:endParaRPr lang="nb-NO"/>
          </a:p>
        </p:txBody>
      </p:sp>
      <p:sp>
        <p:nvSpPr>
          <p:cNvPr id="434" name="Linje"/>
          <p:cNvSpPr/>
          <p:nvPr/>
        </p:nvSpPr>
        <p:spPr>
          <a:xfrm flipH="1" flipV="1">
            <a:off x="407567" y="6679052"/>
            <a:ext cx="12288844" cy="1"/>
          </a:xfrm>
          <a:prstGeom prst="line">
            <a:avLst/>
          </a:prstGeom>
          <a:ln w="25400">
            <a:solidFill>
              <a:srgbClr val="FFFFFF"/>
            </a:solidFill>
            <a:miter lim="400000"/>
          </a:ln>
        </p:spPr>
        <p:txBody>
          <a:bodyPr lIns="45718" tIns="45718" rIns="45718" bIns="45718"/>
          <a:lstStyle/>
          <a:p>
            <a:endParaRPr lang="nb-NO"/>
          </a:p>
        </p:txBody>
      </p:sp>
      <p:sp>
        <p:nvSpPr>
          <p:cNvPr id="435" name="Linje"/>
          <p:cNvSpPr/>
          <p:nvPr/>
        </p:nvSpPr>
        <p:spPr>
          <a:xfrm flipH="1" flipV="1">
            <a:off x="407568" y="4977632"/>
            <a:ext cx="12547433" cy="1"/>
          </a:xfrm>
          <a:prstGeom prst="line">
            <a:avLst/>
          </a:prstGeom>
          <a:ln w="25400">
            <a:solidFill>
              <a:srgbClr val="FFFFFF"/>
            </a:solidFill>
            <a:miter lim="400000"/>
          </a:ln>
        </p:spPr>
        <p:txBody>
          <a:bodyPr lIns="45718" tIns="45718" rIns="45718" bIns="45718"/>
          <a:lstStyle/>
          <a:p>
            <a:endParaRPr lang="nb-NO"/>
          </a:p>
        </p:txBody>
      </p:sp>
      <p:sp>
        <p:nvSpPr>
          <p:cNvPr id="436" name="Linje"/>
          <p:cNvSpPr/>
          <p:nvPr/>
        </p:nvSpPr>
        <p:spPr>
          <a:xfrm flipH="1" flipV="1">
            <a:off x="407568" y="7524083"/>
            <a:ext cx="12288843" cy="1"/>
          </a:xfrm>
          <a:prstGeom prst="line">
            <a:avLst/>
          </a:prstGeom>
          <a:ln w="25400">
            <a:solidFill>
              <a:srgbClr val="FFFFFF"/>
            </a:solidFill>
            <a:miter lim="400000"/>
          </a:ln>
        </p:spPr>
        <p:txBody>
          <a:bodyPr lIns="45718" tIns="45718" rIns="45718" bIns="45718"/>
          <a:lstStyle/>
          <a:p>
            <a:endParaRPr lang="nb-NO"/>
          </a:p>
        </p:txBody>
      </p:sp>
      <p:sp>
        <p:nvSpPr>
          <p:cNvPr id="437" name="MÅL:"/>
          <p:cNvSpPr txBox="1"/>
          <p:nvPr/>
        </p:nvSpPr>
        <p:spPr>
          <a:xfrm>
            <a:off x="826933" y="4533040"/>
            <a:ext cx="1943101"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l" defTabSz="584200">
              <a:defRPr sz="1200" b="1">
                <a:solidFill>
                  <a:srgbClr val="000000"/>
                </a:solidFill>
                <a:latin typeface="Century Gothic"/>
                <a:ea typeface="Century Gothic"/>
                <a:cs typeface="Century Gothic"/>
                <a:sym typeface="Century Gothic"/>
              </a:defRPr>
            </a:lvl1pPr>
          </a:lstStyle>
          <a:p>
            <a:r>
              <a:rPr lang="nb-NO"/>
              <a:t>LÆRINGSMÅL:</a:t>
            </a:r>
          </a:p>
        </p:txBody>
      </p:sp>
      <p:sp>
        <p:nvSpPr>
          <p:cNvPr id="438" name="TILTAK:"/>
          <p:cNvSpPr txBox="1"/>
          <p:nvPr/>
        </p:nvSpPr>
        <p:spPr>
          <a:xfrm>
            <a:off x="4900269" y="4538901"/>
            <a:ext cx="673700"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l" defTabSz="584200">
              <a:defRPr sz="1200" b="1">
                <a:solidFill>
                  <a:srgbClr val="000000"/>
                </a:solidFill>
                <a:latin typeface="Century Gothic"/>
                <a:ea typeface="Century Gothic"/>
                <a:cs typeface="Century Gothic"/>
                <a:sym typeface="Century Gothic"/>
              </a:defRPr>
            </a:lvl1pPr>
          </a:lstStyle>
          <a:p>
            <a:r>
              <a:rPr lang="nb-NO"/>
              <a:t>TILTAK:</a:t>
            </a:r>
          </a:p>
        </p:txBody>
      </p:sp>
      <p:sp>
        <p:nvSpPr>
          <p:cNvPr id="439" name="GJENNOMFØRT"/>
          <p:cNvSpPr txBox="1"/>
          <p:nvPr/>
        </p:nvSpPr>
        <p:spPr>
          <a:xfrm>
            <a:off x="10816330" y="4537627"/>
            <a:ext cx="2533187"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l" defTabSz="584200">
              <a:defRPr sz="1200" b="1">
                <a:solidFill>
                  <a:srgbClr val="000000"/>
                </a:solidFill>
                <a:latin typeface="Century Gothic"/>
                <a:ea typeface="Century Gothic"/>
                <a:cs typeface="Century Gothic"/>
                <a:sym typeface="Century Gothic"/>
              </a:defRPr>
            </a:lvl1pPr>
          </a:lstStyle>
          <a:p>
            <a:r>
              <a:rPr lang="nb-NO"/>
              <a:t>GJENNOMFØRT</a:t>
            </a:r>
          </a:p>
        </p:txBody>
      </p:sp>
      <p:sp>
        <p:nvSpPr>
          <p:cNvPr id="440" name="TIDSROM:"/>
          <p:cNvSpPr txBox="1"/>
          <p:nvPr/>
        </p:nvSpPr>
        <p:spPr>
          <a:xfrm>
            <a:off x="7562403" y="4537634"/>
            <a:ext cx="1281784"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defTabSz="584200">
              <a:defRPr sz="1200" b="1">
                <a:solidFill>
                  <a:srgbClr val="000000"/>
                </a:solidFill>
                <a:latin typeface="Century Gothic"/>
                <a:ea typeface="Century Gothic"/>
                <a:cs typeface="Century Gothic"/>
                <a:sym typeface="Century Gothic"/>
              </a:defRPr>
            </a:lvl1pPr>
          </a:lstStyle>
          <a:p>
            <a:r>
              <a:rPr lang="nb-NO"/>
              <a:t>TIDSROM:</a:t>
            </a:r>
          </a:p>
        </p:txBody>
      </p:sp>
      <p:sp>
        <p:nvSpPr>
          <p:cNvPr id="441" name="Linje"/>
          <p:cNvSpPr/>
          <p:nvPr/>
        </p:nvSpPr>
        <p:spPr>
          <a:xfrm flipV="1">
            <a:off x="10542353" y="4384266"/>
            <a:ext cx="2" cy="4402329"/>
          </a:xfrm>
          <a:prstGeom prst="line">
            <a:avLst/>
          </a:prstGeom>
          <a:ln w="25400">
            <a:solidFill>
              <a:srgbClr val="FFFFFF"/>
            </a:solidFill>
            <a:miter lim="400000"/>
          </a:ln>
        </p:spPr>
        <p:txBody>
          <a:bodyPr lIns="45718" tIns="45718" rIns="45718" bIns="45718"/>
          <a:lstStyle/>
          <a:p>
            <a:endParaRPr lang="nb-NO"/>
          </a:p>
        </p:txBody>
      </p:sp>
      <p:sp>
        <p:nvSpPr>
          <p:cNvPr id="442" name="Linje"/>
          <p:cNvSpPr/>
          <p:nvPr/>
        </p:nvSpPr>
        <p:spPr>
          <a:xfrm flipV="1">
            <a:off x="9123148" y="4442385"/>
            <a:ext cx="2" cy="4402329"/>
          </a:xfrm>
          <a:prstGeom prst="line">
            <a:avLst/>
          </a:prstGeom>
          <a:ln w="25400">
            <a:solidFill>
              <a:srgbClr val="FFFFFF"/>
            </a:solidFill>
            <a:miter lim="400000"/>
          </a:ln>
        </p:spPr>
        <p:txBody>
          <a:bodyPr lIns="45718" tIns="45718" rIns="45718" bIns="45718"/>
          <a:lstStyle/>
          <a:p>
            <a:endParaRPr lang="nb-NO"/>
          </a:p>
        </p:txBody>
      </p:sp>
      <p:sp>
        <p:nvSpPr>
          <p:cNvPr id="443" name="ANSVAR:"/>
          <p:cNvSpPr txBox="1"/>
          <p:nvPr/>
        </p:nvSpPr>
        <p:spPr>
          <a:xfrm>
            <a:off x="9036967" y="4537634"/>
            <a:ext cx="1281784"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defTabSz="584200">
              <a:defRPr sz="1200" b="1">
                <a:solidFill>
                  <a:srgbClr val="000000"/>
                </a:solidFill>
                <a:latin typeface="Century Gothic"/>
                <a:ea typeface="Century Gothic"/>
                <a:cs typeface="Century Gothic"/>
                <a:sym typeface="Century Gothic"/>
              </a:defRPr>
            </a:lvl1pPr>
          </a:lstStyle>
          <a:p>
            <a:r>
              <a:rPr lang="nb-NO"/>
              <a:t>ANSVAR:</a:t>
            </a:r>
          </a:p>
        </p:txBody>
      </p:sp>
      <p:sp>
        <p:nvSpPr>
          <p:cNvPr id="444" name="RÅD PÅ VEIEN"/>
          <p:cNvSpPr txBox="1"/>
          <p:nvPr/>
        </p:nvSpPr>
        <p:spPr>
          <a:xfrm>
            <a:off x="476457" y="462490"/>
            <a:ext cx="4046564" cy="749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MIN KOMPETANSEPLAN</a:t>
            </a:r>
          </a:p>
          <a:p>
            <a:pPr algn="l" defTabSz="457200">
              <a:defRPr sz="1400" b="1">
                <a:solidFill>
                  <a:srgbClr val="000000"/>
                </a:solidFill>
                <a:latin typeface="Century Gothic"/>
                <a:ea typeface="Century Gothic"/>
                <a:cs typeface="Century Gothic"/>
                <a:sym typeface="Century Gothic"/>
              </a:defRPr>
            </a:pPr>
            <a:r>
              <a:rPr lang="nb-NO"/>
              <a:t>Individuelt skjema for læringsmål</a:t>
            </a:r>
          </a:p>
        </p:txBody>
      </p:sp>
      <p:sp>
        <p:nvSpPr>
          <p:cNvPr id="2" name="Alle foregående steg skal resultere i en kompetanseplan for hver medarbeider. Den enkeltes kompetanseutvikling forankres hos nærmeste leder.…">
            <a:extLst>
              <a:ext uri="{FF2B5EF4-FFF2-40B4-BE49-F238E27FC236}">
                <a16:creationId xmlns:a16="http://schemas.microsoft.com/office/drawing/2014/main" id="{4BF6D68A-39D5-2DDB-455D-44E17DE8C535}"/>
              </a:ext>
            </a:extLst>
          </p:cNvPr>
          <p:cNvSpPr txBox="1"/>
          <p:nvPr/>
        </p:nvSpPr>
        <p:spPr>
          <a:xfrm>
            <a:off x="463758" y="1644004"/>
            <a:ext cx="9249104" cy="5334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t">
            <a:spAutoFit/>
          </a:bodyPr>
          <a:lstStyle/>
          <a:p>
            <a:pPr algn="l" defTabSz="457200">
              <a:defRPr sz="1400" b="1">
                <a:solidFill>
                  <a:srgbClr val="464646"/>
                </a:solidFill>
                <a:latin typeface="Century Gothic"/>
                <a:ea typeface="Century Gothic"/>
                <a:cs typeface="Century Gothic"/>
                <a:sym typeface="Century Gothic"/>
              </a:defRPr>
            </a:pPr>
            <a:r>
              <a:rPr lang="nb-NO" dirty="0"/>
              <a:t>Dette dokumentet brukes til å planlegge din kompetanseutvikling. Forankres med leder og brukes i medarbeidersamtaler og utviklingsarbeid.   </a:t>
            </a:r>
          </a:p>
        </p:txBody>
      </p:sp>
      <p:sp>
        <p:nvSpPr>
          <p:cNvPr id="3" name="Oval">
            <a:extLst>
              <a:ext uri="{FF2B5EF4-FFF2-40B4-BE49-F238E27FC236}">
                <a16:creationId xmlns:a16="http://schemas.microsoft.com/office/drawing/2014/main" id="{D7FE653F-196B-2ED8-275A-75ED359BF131}"/>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lang="nb-NO"/>
          </a:p>
        </p:txBody>
      </p:sp>
      <p:sp>
        <p:nvSpPr>
          <p:cNvPr id="4" name="STEG 1">
            <a:extLst>
              <a:ext uri="{FF2B5EF4-FFF2-40B4-BE49-F238E27FC236}">
                <a16:creationId xmlns:a16="http://schemas.microsoft.com/office/drawing/2014/main" id="{EEDFE314-31F9-0C94-03FC-5ACBB29EFD00}"/>
              </a:ext>
            </a:extLst>
          </p:cNvPr>
          <p:cNvSpPr txBox="1"/>
          <p:nvPr/>
        </p:nvSpPr>
        <p:spPr>
          <a:xfrm>
            <a:off x="11731094" y="691089"/>
            <a:ext cx="59278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3</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e 1">
            <a:extLst>
              <a:ext uri="{FF2B5EF4-FFF2-40B4-BE49-F238E27FC236}">
                <a16:creationId xmlns:a16="http://schemas.microsoft.com/office/drawing/2014/main" id="{0D174667-18B6-3B04-CB7C-AA72C86809CA}"/>
              </a:ext>
            </a:extLst>
          </p:cNvPr>
          <p:cNvPicPr>
            <a:picLocks noChangeAspect="1"/>
          </p:cNvPicPr>
          <p:nvPr/>
        </p:nvPicPr>
        <p:blipFill>
          <a:blip r:embed="rId2">
            <a:alphaModFix amt="10000"/>
          </a:blip>
          <a:stretch>
            <a:fillRect/>
          </a:stretch>
        </p:blipFill>
        <p:spPr>
          <a:xfrm>
            <a:off x="4070791" y="2238010"/>
            <a:ext cx="4555124" cy="4667594"/>
          </a:xfrm>
          <a:prstGeom prst="rect">
            <a:avLst/>
          </a:prstGeom>
        </p:spPr>
      </p:pic>
      <p:sp>
        <p:nvSpPr>
          <p:cNvPr id="3" name="Linje">
            <a:extLst>
              <a:ext uri="{FF2B5EF4-FFF2-40B4-BE49-F238E27FC236}">
                <a16:creationId xmlns:a16="http://schemas.microsoft.com/office/drawing/2014/main" id="{9B3DC11E-B60A-8838-5CDC-19B54BD281B5}"/>
              </a:ext>
            </a:extLst>
          </p:cNvPr>
          <p:cNvSpPr/>
          <p:nvPr/>
        </p:nvSpPr>
        <p:spPr>
          <a:xfrm>
            <a:off x="3038743" y="5371047"/>
            <a:ext cx="6624205" cy="1"/>
          </a:xfrm>
          <a:prstGeom prst="line">
            <a:avLst/>
          </a:prstGeom>
          <a:ln w="25400">
            <a:solidFill>
              <a:srgbClr val="FFFFFF"/>
            </a:solidFill>
            <a:miter lim="400000"/>
          </a:ln>
        </p:spPr>
        <p:txBody>
          <a:bodyPr lIns="45718" tIns="45718" rIns="45718" bIns="45718"/>
          <a:lstStyle/>
          <a:p>
            <a:endParaRPr lang="nb-NO"/>
          </a:p>
        </p:txBody>
      </p:sp>
      <p:sp>
        <p:nvSpPr>
          <p:cNvPr id="4" name="Januar">
            <a:extLst>
              <a:ext uri="{FF2B5EF4-FFF2-40B4-BE49-F238E27FC236}">
                <a16:creationId xmlns:a16="http://schemas.microsoft.com/office/drawing/2014/main" id="{3ACB2F5C-C221-870E-B619-DD59CCDF6930}"/>
              </a:ext>
            </a:extLst>
          </p:cNvPr>
          <p:cNvSpPr txBox="1"/>
          <p:nvPr/>
        </p:nvSpPr>
        <p:spPr>
          <a:xfrm>
            <a:off x="7225817" y="2228900"/>
            <a:ext cx="627386"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Januar</a:t>
            </a:r>
          </a:p>
        </p:txBody>
      </p:sp>
      <p:sp>
        <p:nvSpPr>
          <p:cNvPr id="5" name="Februar">
            <a:extLst>
              <a:ext uri="{FF2B5EF4-FFF2-40B4-BE49-F238E27FC236}">
                <a16:creationId xmlns:a16="http://schemas.microsoft.com/office/drawing/2014/main" id="{75A0AAF6-1BBC-FCC3-4F2D-1F116E59A425}"/>
              </a:ext>
            </a:extLst>
          </p:cNvPr>
          <p:cNvSpPr txBox="1"/>
          <p:nvPr/>
        </p:nvSpPr>
        <p:spPr>
          <a:xfrm>
            <a:off x="8542925" y="3003622"/>
            <a:ext cx="679625"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Februar</a:t>
            </a:r>
          </a:p>
        </p:txBody>
      </p:sp>
      <p:sp>
        <p:nvSpPr>
          <p:cNvPr id="6" name="Mars">
            <a:extLst>
              <a:ext uri="{FF2B5EF4-FFF2-40B4-BE49-F238E27FC236}">
                <a16:creationId xmlns:a16="http://schemas.microsoft.com/office/drawing/2014/main" id="{413F3512-E337-51F0-47AC-E264D26C113C}"/>
              </a:ext>
            </a:extLst>
          </p:cNvPr>
          <p:cNvSpPr txBox="1"/>
          <p:nvPr/>
        </p:nvSpPr>
        <p:spPr>
          <a:xfrm>
            <a:off x="9316537" y="4211130"/>
            <a:ext cx="463451"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Mars</a:t>
            </a:r>
          </a:p>
        </p:txBody>
      </p:sp>
      <p:sp>
        <p:nvSpPr>
          <p:cNvPr id="7" name="April">
            <a:extLst>
              <a:ext uri="{FF2B5EF4-FFF2-40B4-BE49-F238E27FC236}">
                <a16:creationId xmlns:a16="http://schemas.microsoft.com/office/drawing/2014/main" id="{9ADE96F8-433E-90D5-FE8E-A70A5E5E7316}"/>
              </a:ext>
            </a:extLst>
          </p:cNvPr>
          <p:cNvSpPr txBox="1"/>
          <p:nvPr/>
        </p:nvSpPr>
        <p:spPr>
          <a:xfrm>
            <a:off x="9329336" y="5469176"/>
            <a:ext cx="43785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April</a:t>
            </a:r>
          </a:p>
        </p:txBody>
      </p:sp>
      <p:sp>
        <p:nvSpPr>
          <p:cNvPr id="8" name="Mai">
            <a:extLst>
              <a:ext uri="{FF2B5EF4-FFF2-40B4-BE49-F238E27FC236}">
                <a16:creationId xmlns:a16="http://schemas.microsoft.com/office/drawing/2014/main" id="{D3AC5193-DE31-6579-EF64-89AC3C613AB6}"/>
              </a:ext>
            </a:extLst>
          </p:cNvPr>
          <p:cNvSpPr txBox="1"/>
          <p:nvPr/>
        </p:nvSpPr>
        <p:spPr>
          <a:xfrm>
            <a:off x="8688255" y="6613503"/>
            <a:ext cx="38896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Mai</a:t>
            </a:r>
          </a:p>
        </p:txBody>
      </p:sp>
      <p:sp>
        <p:nvSpPr>
          <p:cNvPr id="9" name="Juni">
            <a:extLst>
              <a:ext uri="{FF2B5EF4-FFF2-40B4-BE49-F238E27FC236}">
                <a16:creationId xmlns:a16="http://schemas.microsoft.com/office/drawing/2014/main" id="{0FAB541B-DF61-02C4-0A57-F9B56022B32C}"/>
              </a:ext>
            </a:extLst>
          </p:cNvPr>
          <p:cNvSpPr txBox="1"/>
          <p:nvPr/>
        </p:nvSpPr>
        <p:spPr>
          <a:xfrm>
            <a:off x="7319370" y="7263150"/>
            <a:ext cx="403846"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Juni</a:t>
            </a:r>
          </a:p>
        </p:txBody>
      </p:sp>
      <p:sp>
        <p:nvSpPr>
          <p:cNvPr id="10" name="Juli">
            <a:extLst>
              <a:ext uri="{FF2B5EF4-FFF2-40B4-BE49-F238E27FC236}">
                <a16:creationId xmlns:a16="http://schemas.microsoft.com/office/drawing/2014/main" id="{44B89371-3A7C-3515-818C-377F3FA670A3}"/>
              </a:ext>
            </a:extLst>
          </p:cNvPr>
          <p:cNvSpPr txBox="1"/>
          <p:nvPr/>
        </p:nvSpPr>
        <p:spPr>
          <a:xfrm>
            <a:off x="5009692" y="7263150"/>
            <a:ext cx="34141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Juli</a:t>
            </a:r>
          </a:p>
        </p:txBody>
      </p:sp>
      <p:sp>
        <p:nvSpPr>
          <p:cNvPr id="11" name="August">
            <a:extLst>
              <a:ext uri="{FF2B5EF4-FFF2-40B4-BE49-F238E27FC236}">
                <a16:creationId xmlns:a16="http://schemas.microsoft.com/office/drawing/2014/main" id="{27020C9A-0D8D-C984-2760-D052ED758F7A}"/>
              </a:ext>
            </a:extLst>
          </p:cNvPr>
          <p:cNvSpPr txBox="1"/>
          <p:nvPr/>
        </p:nvSpPr>
        <p:spPr>
          <a:xfrm>
            <a:off x="3596359" y="6613503"/>
            <a:ext cx="625674"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August</a:t>
            </a:r>
          </a:p>
        </p:txBody>
      </p:sp>
      <p:sp>
        <p:nvSpPr>
          <p:cNvPr id="12" name="September">
            <a:extLst>
              <a:ext uri="{FF2B5EF4-FFF2-40B4-BE49-F238E27FC236}">
                <a16:creationId xmlns:a16="http://schemas.microsoft.com/office/drawing/2014/main" id="{7711CEE0-52B1-7C15-F516-038A1125A634}"/>
              </a:ext>
            </a:extLst>
          </p:cNvPr>
          <p:cNvSpPr txBox="1"/>
          <p:nvPr/>
        </p:nvSpPr>
        <p:spPr>
          <a:xfrm>
            <a:off x="2630286" y="5469176"/>
            <a:ext cx="935684"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September</a:t>
            </a:r>
          </a:p>
        </p:txBody>
      </p:sp>
      <p:sp>
        <p:nvSpPr>
          <p:cNvPr id="13" name="Oktober">
            <a:extLst>
              <a:ext uri="{FF2B5EF4-FFF2-40B4-BE49-F238E27FC236}">
                <a16:creationId xmlns:a16="http://schemas.microsoft.com/office/drawing/2014/main" id="{84963F53-B8C5-24F8-18F5-D78818F7C7E8}"/>
              </a:ext>
            </a:extLst>
          </p:cNvPr>
          <p:cNvSpPr txBox="1"/>
          <p:nvPr/>
        </p:nvSpPr>
        <p:spPr>
          <a:xfrm>
            <a:off x="2542749" y="4211130"/>
            <a:ext cx="723529"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Oktober</a:t>
            </a:r>
          </a:p>
        </p:txBody>
      </p:sp>
      <p:sp>
        <p:nvSpPr>
          <p:cNvPr id="14" name="November">
            <a:extLst>
              <a:ext uri="{FF2B5EF4-FFF2-40B4-BE49-F238E27FC236}">
                <a16:creationId xmlns:a16="http://schemas.microsoft.com/office/drawing/2014/main" id="{37AAB798-E71B-11E1-C08D-70B99BCB55A5}"/>
              </a:ext>
            </a:extLst>
          </p:cNvPr>
          <p:cNvSpPr txBox="1"/>
          <p:nvPr/>
        </p:nvSpPr>
        <p:spPr>
          <a:xfrm>
            <a:off x="3145298" y="3003622"/>
            <a:ext cx="90212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November</a:t>
            </a:r>
          </a:p>
        </p:txBody>
      </p:sp>
      <p:sp>
        <p:nvSpPr>
          <p:cNvPr id="15" name="Desember">
            <a:extLst>
              <a:ext uri="{FF2B5EF4-FFF2-40B4-BE49-F238E27FC236}">
                <a16:creationId xmlns:a16="http://schemas.microsoft.com/office/drawing/2014/main" id="{0D22BBE7-B3F6-4D97-F09E-8836C7C5CE6E}"/>
              </a:ext>
            </a:extLst>
          </p:cNvPr>
          <p:cNvSpPr txBox="1"/>
          <p:nvPr/>
        </p:nvSpPr>
        <p:spPr>
          <a:xfrm>
            <a:off x="4770870" y="2228901"/>
            <a:ext cx="876747"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Desember</a:t>
            </a:r>
          </a:p>
        </p:txBody>
      </p:sp>
      <p:sp>
        <p:nvSpPr>
          <p:cNvPr id="16" name="Avrundet rektangel">
            <a:extLst>
              <a:ext uri="{FF2B5EF4-FFF2-40B4-BE49-F238E27FC236}">
                <a16:creationId xmlns:a16="http://schemas.microsoft.com/office/drawing/2014/main" id="{1E69EF17-4E4E-DCD3-035A-48F7E656AA8F}"/>
              </a:ext>
            </a:extLst>
          </p:cNvPr>
          <p:cNvSpPr/>
          <p:nvPr/>
        </p:nvSpPr>
        <p:spPr>
          <a:xfrm>
            <a:off x="6938452" y="2632656"/>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Sett målene for din avdeling</a:t>
            </a:r>
          </a:p>
        </p:txBody>
      </p:sp>
      <p:sp>
        <p:nvSpPr>
          <p:cNvPr id="17" name="Avrundet rektangel">
            <a:extLst>
              <a:ext uri="{FF2B5EF4-FFF2-40B4-BE49-F238E27FC236}">
                <a16:creationId xmlns:a16="http://schemas.microsoft.com/office/drawing/2014/main" id="{A914794E-9C27-1D54-E6D1-E9F55CE33C0D}"/>
              </a:ext>
            </a:extLst>
          </p:cNvPr>
          <p:cNvSpPr/>
          <p:nvPr/>
        </p:nvSpPr>
        <p:spPr>
          <a:xfrm>
            <a:off x="7816567" y="3713970"/>
            <a:ext cx="1303926" cy="720341"/>
          </a:xfrm>
          <a:prstGeom prst="roundRect">
            <a:avLst>
              <a:gd name="adj" fmla="val 10490"/>
            </a:avLst>
          </a:prstGeom>
          <a:solidFill>
            <a:srgbClr val="7A2B1F"/>
          </a:solidFill>
          <a:ln w="12700">
            <a:miter lim="400000"/>
          </a:ln>
        </p:spPr>
        <p:txBody>
          <a:bodyPr lIns="50800" tIns="50800" rIns="50800" bIns="50800" anchor="ctr"/>
          <a:lstStyle/>
          <a:p>
            <a:pPr defTabSz="457200">
              <a:defRPr sz="1200" b="1">
                <a:solidFill>
                  <a:srgbClr val="FFFFFF"/>
                </a:solidFill>
                <a:latin typeface="Century Gothic"/>
                <a:ea typeface="Century Gothic"/>
                <a:cs typeface="Century Gothic"/>
                <a:sym typeface="Century Gothic"/>
              </a:defRPr>
            </a:pPr>
            <a:r>
              <a:rPr lang="nb-NO" sz="1050"/>
              <a:t>Drøfting mellom  </a:t>
            </a:r>
            <a:br>
              <a:rPr lang="nb-NO" sz="1050"/>
            </a:br>
            <a:r>
              <a:rPr lang="nb-NO" sz="1050"/>
              <a:t>ledelse/klubb(er) </a:t>
            </a:r>
            <a:br>
              <a:rPr lang="nb-NO" sz="1050"/>
            </a:br>
            <a:r>
              <a:rPr lang="nb-NO" sz="1050"/>
              <a:t>*se slide x </a:t>
            </a:r>
          </a:p>
        </p:txBody>
      </p:sp>
      <p:sp>
        <p:nvSpPr>
          <p:cNvPr id="18" name="Avrundet rektangel">
            <a:extLst>
              <a:ext uri="{FF2B5EF4-FFF2-40B4-BE49-F238E27FC236}">
                <a16:creationId xmlns:a16="http://schemas.microsoft.com/office/drawing/2014/main" id="{6C8CE650-568E-46DF-7EC8-5EBDE6042E09}"/>
              </a:ext>
            </a:extLst>
          </p:cNvPr>
          <p:cNvSpPr/>
          <p:nvPr/>
        </p:nvSpPr>
        <p:spPr>
          <a:xfrm>
            <a:off x="7520589" y="5068151"/>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Kartlegge, planlegge for læring</a:t>
            </a:r>
          </a:p>
        </p:txBody>
      </p:sp>
      <p:sp>
        <p:nvSpPr>
          <p:cNvPr id="19" name="Avrundet rektangel">
            <a:extLst>
              <a:ext uri="{FF2B5EF4-FFF2-40B4-BE49-F238E27FC236}">
                <a16:creationId xmlns:a16="http://schemas.microsoft.com/office/drawing/2014/main" id="{3961D151-855F-1A29-4A48-3E3219D39815}"/>
              </a:ext>
            </a:extLst>
          </p:cNvPr>
          <p:cNvSpPr/>
          <p:nvPr/>
        </p:nvSpPr>
        <p:spPr>
          <a:xfrm>
            <a:off x="6624798" y="6232567"/>
            <a:ext cx="1538669" cy="969659"/>
          </a:xfrm>
          <a:prstGeom prst="roundRect">
            <a:avLst>
              <a:gd name="adj" fmla="val 10490"/>
            </a:avLst>
          </a:prstGeom>
          <a:solidFill>
            <a:srgbClr val="7A2B1F"/>
          </a:solidFill>
          <a:ln w="12700">
            <a:miter lim="400000"/>
          </a:ln>
        </p:spPr>
        <p:txBody>
          <a:bodyPr lIns="50800" tIns="50800" rIns="50800" bIns="50800" anchor="ctr"/>
          <a:lstStyle/>
          <a:p>
            <a:r>
              <a:rPr lang="nb-NO" sz="1000" b="1">
                <a:solidFill>
                  <a:schemeClr val="bg1"/>
                </a:solidFill>
                <a:latin typeface="Century Gothic" panose="020B0502020202020204" pitchFamily="34" charset="0"/>
              </a:rPr>
              <a:t>Medarbeidersamtale, planlegge individuelle og kollektive utviklingsløp</a:t>
            </a:r>
          </a:p>
        </p:txBody>
      </p:sp>
      <p:sp>
        <p:nvSpPr>
          <p:cNvPr id="20" name="Avrundet rektangel">
            <a:extLst>
              <a:ext uri="{FF2B5EF4-FFF2-40B4-BE49-F238E27FC236}">
                <a16:creationId xmlns:a16="http://schemas.microsoft.com/office/drawing/2014/main" id="{E1CDC293-98BD-0EE2-3E20-5F491A5C9E22}"/>
              </a:ext>
            </a:extLst>
          </p:cNvPr>
          <p:cNvSpPr/>
          <p:nvPr/>
        </p:nvSpPr>
        <p:spPr>
          <a:xfrm>
            <a:off x="4600962" y="6232567"/>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Tiltak og planer, budsjettering</a:t>
            </a:r>
          </a:p>
        </p:txBody>
      </p:sp>
      <p:sp>
        <p:nvSpPr>
          <p:cNvPr id="21" name="Avrundet rektangel">
            <a:extLst>
              <a:ext uri="{FF2B5EF4-FFF2-40B4-BE49-F238E27FC236}">
                <a16:creationId xmlns:a16="http://schemas.microsoft.com/office/drawing/2014/main" id="{DCF708E0-44E9-11CC-0861-371082A91EBB}"/>
              </a:ext>
            </a:extLst>
          </p:cNvPr>
          <p:cNvSpPr/>
          <p:nvPr/>
        </p:nvSpPr>
        <p:spPr>
          <a:xfrm>
            <a:off x="3720280" y="5068151"/>
            <a:ext cx="1303926" cy="720341"/>
          </a:xfrm>
          <a:prstGeom prst="roundRect">
            <a:avLst>
              <a:gd name="adj" fmla="val 10490"/>
            </a:avLst>
          </a:prstGeom>
          <a:solidFill>
            <a:srgbClr val="7A2B1F"/>
          </a:solidFill>
          <a:ln w="12700">
            <a:miter lim="400000"/>
          </a:ln>
        </p:spPr>
        <p:txBody>
          <a:bodyPr lIns="50800" tIns="50800" rIns="50800" bIns="50800" anchor="ctr"/>
          <a:lstStyle/>
          <a:p>
            <a:pPr defTabSz="457200">
              <a:defRPr sz="1200" b="1">
                <a:solidFill>
                  <a:srgbClr val="FFFFFF"/>
                </a:solidFill>
                <a:latin typeface="Century Gothic"/>
                <a:ea typeface="Century Gothic"/>
                <a:cs typeface="Century Gothic"/>
                <a:sym typeface="Century Gothic"/>
              </a:defRPr>
            </a:pPr>
            <a:r>
              <a:rPr lang="nb-NO" sz="1050"/>
              <a:t>Kompetansemøte </a:t>
            </a:r>
            <a:br>
              <a:rPr lang="nb-NO" sz="1050"/>
            </a:br>
            <a:r>
              <a:rPr lang="nb-NO" sz="1050"/>
              <a:t>ledelse/klubb(er)</a:t>
            </a:r>
          </a:p>
        </p:txBody>
      </p:sp>
      <p:sp>
        <p:nvSpPr>
          <p:cNvPr id="22" name="Avrundet rektangel">
            <a:extLst>
              <a:ext uri="{FF2B5EF4-FFF2-40B4-BE49-F238E27FC236}">
                <a16:creationId xmlns:a16="http://schemas.microsoft.com/office/drawing/2014/main" id="{8F2A9331-AACD-5A3F-67E9-A66E74A6C736}"/>
              </a:ext>
            </a:extLst>
          </p:cNvPr>
          <p:cNvSpPr/>
          <p:nvPr/>
        </p:nvSpPr>
        <p:spPr>
          <a:xfrm>
            <a:off x="3565970" y="3710910"/>
            <a:ext cx="1664686" cy="720341"/>
          </a:xfrm>
          <a:prstGeom prst="roundRect">
            <a:avLst>
              <a:gd name="adj" fmla="val 10490"/>
            </a:avLst>
          </a:prstGeom>
          <a:solidFill>
            <a:srgbClr val="7A2B1F"/>
          </a:solidFill>
          <a:ln w="12700">
            <a:miter lim="400000"/>
          </a:ln>
        </p:spPr>
        <p:txBody>
          <a:bodyPr lIns="50800" tIns="50800" rIns="50800" bIns="50800" anchor="ctr"/>
          <a:lstStyle/>
          <a:p>
            <a:pPr defTabSz="457200">
              <a:defRPr sz="1200" b="1">
                <a:solidFill>
                  <a:srgbClr val="FFFFFF"/>
                </a:solidFill>
                <a:latin typeface="Century Gothic"/>
                <a:ea typeface="Century Gothic"/>
                <a:cs typeface="Century Gothic"/>
                <a:sym typeface="Century Gothic"/>
              </a:defRPr>
            </a:pPr>
            <a:r>
              <a:rPr lang="nb-NO" sz="1050"/>
              <a:t>Kompetansesamtale</a:t>
            </a:r>
            <a:br>
              <a:rPr lang="nb-NO" sz="1050"/>
            </a:br>
            <a:r>
              <a:rPr lang="nb-NO" sz="1050"/>
              <a:t>medarbeider</a:t>
            </a:r>
          </a:p>
        </p:txBody>
      </p:sp>
      <p:sp>
        <p:nvSpPr>
          <p:cNvPr id="23" name="Avrundet rektangel">
            <a:extLst>
              <a:ext uri="{FF2B5EF4-FFF2-40B4-BE49-F238E27FC236}">
                <a16:creationId xmlns:a16="http://schemas.microsoft.com/office/drawing/2014/main" id="{CD39EDC5-3D78-4AD9-070F-4F0453CB9333}"/>
              </a:ext>
            </a:extLst>
          </p:cNvPr>
          <p:cNvSpPr/>
          <p:nvPr/>
        </p:nvSpPr>
        <p:spPr>
          <a:xfrm>
            <a:off x="4543437" y="2643452"/>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Iverksette / gjennomføre</a:t>
            </a:r>
          </a:p>
        </p:txBody>
      </p:sp>
      <p:sp>
        <p:nvSpPr>
          <p:cNvPr id="24" name="RÅD PÅ VEIEN">
            <a:extLst>
              <a:ext uri="{FF2B5EF4-FFF2-40B4-BE49-F238E27FC236}">
                <a16:creationId xmlns:a16="http://schemas.microsoft.com/office/drawing/2014/main" id="{2420C8E5-2800-84C7-7FDD-52EDA1B349A0}"/>
              </a:ext>
            </a:extLst>
          </p:cNvPr>
          <p:cNvSpPr txBox="1"/>
          <p:nvPr/>
        </p:nvSpPr>
        <p:spPr>
          <a:xfrm>
            <a:off x="476457" y="570401"/>
            <a:ext cx="5414944" cy="5334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«ÅRSHJUL»  - PROSJEKTPERIODE</a:t>
            </a:r>
          </a:p>
        </p:txBody>
      </p:sp>
      <p:sp>
        <p:nvSpPr>
          <p:cNvPr id="25" name="Oval">
            <a:extLst>
              <a:ext uri="{FF2B5EF4-FFF2-40B4-BE49-F238E27FC236}">
                <a16:creationId xmlns:a16="http://schemas.microsoft.com/office/drawing/2014/main" id="{A15ADC46-461C-E556-6473-03958B833012}"/>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lang="nb-NO"/>
          </a:p>
        </p:txBody>
      </p:sp>
      <p:sp>
        <p:nvSpPr>
          <p:cNvPr id="26" name="STEG 1">
            <a:extLst>
              <a:ext uri="{FF2B5EF4-FFF2-40B4-BE49-F238E27FC236}">
                <a16:creationId xmlns:a16="http://schemas.microsoft.com/office/drawing/2014/main" id="{17B42F77-FB22-9BD5-8CB6-CE46B4B98493}"/>
              </a:ext>
            </a:extLst>
          </p:cNvPr>
          <p:cNvSpPr txBox="1"/>
          <p:nvPr/>
        </p:nvSpPr>
        <p:spPr>
          <a:xfrm>
            <a:off x="11731094" y="691089"/>
            <a:ext cx="592783" cy="292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4</a:t>
            </a:r>
          </a:p>
        </p:txBody>
      </p:sp>
    </p:spTree>
    <p:extLst>
      <p:ext uri="{BB962C8B-B14F-4D97-AF65-F5344CB8AC3E}">
        <p14:creationId xmlns:p14="http://schemas.microsoft.com/office/powerpoint/2010/main" val="1023657343"/>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FDD7DF6F-CED0-05A7-9FF9-A4A1150CE66B}"/>
              </a:ext>
            </a:extLst>
          </p:cNvPr>
          <p:cNvSpPr/>
          <p:nvPr/>
        </p:nvSpPr>
        <p:spPr>
          <a:xfrm>
            <a:off x="575847" y="1590261"/>
            <a:ext cx="11768552" cy="6897228"/>
          </a:xfrm>
          <a:custGeom>
            <a:avLst/>
            <a:gdLst>
              <a:gd name="connsiteX0" fmla="*/ 0 w 11768552"/>
              <a:gd name="connsiteY0" fmla="*/ 0 h 6897228"/>
              <a:gd name="connsiteX1" fmla="*/ 706113 w 11768552"/>
              <a:gd name="connsiteY1" fmla="*/ 0 h 6897228"/>
              <a:gd name="connsiteX2" fmla="*/ 1176855 w 11768552"/>
              <a:gd name="connsiteY2" fmla="*/ 0 h 6897228"/>
              <a:gd name="connsiteX3" fmla="*/ 1412226 w 11768552"/>
              <a:gd name="connsiteY3" fmla="*/ 0 h 6897228"/>
              <a:gd name="connsiteX4" fmla="*/ 1882968 w 11768552"/>
              <a:gd name="connsiteY4" fmla="*/ 0 h 6897228"/>
              <a:gd name="connsiteX5" fmla="*/ 2589081 w 11768552"/>
              <a:gd name="connsiteY5" fmla="*/ 0 h 6897228"/>
              <a:gd name="connsiteX6" fmla="*/ 3412880 w 11768552"/>
              <a:gd name="connsiteY6" fmla="*/ 0 h 6897228"/>
              <a:gd name="connsiteX7" fmla="*/ 3648251 w 11768552"/>
              <a:gd name="connsiteY7" fmla="*/ 0 h 6897228"/>
              <a:gd name="connsiteX8" fmla="*/ 3883622 w 11768552"/>
              <a:gd name="connsiteY8" fmla="*/ 0 h 6897228"/>
              <a:gd name="connsiteX9" fmla="*/ 4707421 w 11768552"/>
              <a:gd name="connsiteY9" fmla="*/ 0 h 6897228"/>
              <a:gd name="connsiteX10" fmla="*/ 4942792 w 11768552"/>
              <a:gd name="connsiteY10" fmla="*/ 0 h 6897228"/>
              <a:gd name="connsiteX11" fmla="*/ 5531219 w 11768552"/>
              <a:gd name="connsiteY11" fmla="*/ 0 h 6897228"/>
              <a:gd name="connsiteX12" fmla="*/ 5884276 w 11768552"/>
              <a:gd name="connsiteY12" fmla="*/ 0 h 6897228"/>
              <a:gd name="connsiteX13" fmla="*/ 6237333 w 11768552"/>
              <a:gd name="connsiteY13" fmla="*/ 0 h 6897228"/>
              <a:gd name="connsiteX14" fmla="*/ 6590389 w 11768552"/>
              <a:gd name="connsiteY14" fmla="*/ 0 h 6897228"/>
              <a:gd name="connsiteX15" fmla="*/ 6943446 w 11768552"/>
              <a:gd name="connsiteY15" fmla="*/ 0 h 6897228"/>
              <a:gd name="connsiteX16" fmla="*/ 7414188 w 11768552"/>
              <a:gd name="connsiteY16" fmla="*/ 0 h 6897228"/>
              <a:gd name="connsiteX17" fmla="*/ 7767244 w 11768552"/>
              <a:gd name="connsiteY17" fmla="*/ 0 h 6897228"/>
              <a:gd name="connsiteX18" fmla="*/ 8237986 w 11768552"/>
              <a:gd name="connsiteY18" fmla="*/ 0 h 6897228"/>
              <a:gd name="connsiteX19" fmla="*/ 8944100 w 11768552"/>
              <a:gd name="connsiteY19" fmla="*/ 0 h 6897228"/>
              <a:gd name="connsiteX20" fmla="*/ 9297156 w 11768552"/>
              <a:gd name="connsiteY20" fmla="*/ 0 h 6897228"/>
              <a:gd name="connsiteX21" fmla="*/ 9532527 w 11768552"/>
              <a:gd name="connsiteY21" fmla="*/ 0 h 6897228"/>
              <a:gd name="connsiteX22" fmla="*/ 10356326 w 11768552"/>
              <a:gd name="connsiteY22" fmla="*/ 0 h 6897228"/>
              <a:gd name="connsiteX23" fmla="*/ 10591697 w 11768552"/>
              <a:gd name="connsiteY23" fmla="*/ 0 h 6897228"/>
              <a:gd name="connsiteX24" fmla="*/ 11180124 w 11768552"/>
              <a:gd name="connsiteY24" fmla="*/ 0 h 6897228"/>
              <a:gd name="connsiteX25" fmla="*/ 11768552 w 11768552"/>
              <a:gd name="connsiteY25" fmla="*/ 0 h 6897228"/>
              <a:gd name="connsiteX26" fmla="*/ 11768552 w 11768552"/>
              <a:gd name="connsiteY26" fmla="*/ 643741 h 6897228"/>
              <a:gd name="connsiteX27" fmla="*/ 11768552 w 11768552"/>
              <a:gd name="connsiteY27" fmla="*/ 1287483 h 6897228"/>
              <a:gd name="connsiteX28" fmla="*/ 11768552 w 11768552"/>
              <a:gd name="connsiteY28" fmla="*/ 1793279 h 6897228"/>
              <a:gd name="connsiteX29" fmla="*/ 11768552 w 11768552"/>
              <a:gd name="connsiteY29" fmla="*/ 2230104 h 6897228"/>
              <a:gd name="connsiteX30" fmla="*/ 11768552 w 11768552"/>
              <a:gd name="connsiteY30" fmla="*/ 2666928 h 6897228"/>
              <a:gd name="connsiteX31" fmla="*/ 11768552 w 11768552"/>
              <a:gd name="connsiteY31" fmla="*/ 3310669 h 6897228"/>
              <a:gd name="connsiteX32" fmla="*/ 11768552 w 11768552"/>
              <a:gd name="connsiteY32" fmla="*/ 3678522 h 6897228"/>
              <a:gd name="connsiteX33" fmla="*/ 11768552 w 11768552"/>
              <a:gd name="connsiteY33" fmla="*/ 4184318 h 6897228"/>
              <a:gd name="connsiteX34" fmla="*/ 11768552 w 11768552"/>
              <a:gd name="connsiteY34" fmla="*/ 4759087 h 6897228"/>
              <a:gd name="connsiteX35" fmla="*/ 11768552 w 11768552"/>
              <a:gd name="connsiteY35" fmla="*/ 5195912 h 6897228"/>
              <a:gd name="connsiteX36" fmla="*/ 11768552 w 11768552"/>
              <a:gd name="connsiteY36" fmla="*/ 5908625 h 6897228"/>
              <a:gd name="connsiteX37" fmla="*/ 11768552 w 11768552"/>
              <a:gd name="connsiteY37" fmla="*/ 6276477 h 6897228"/>
              <a:gd name="connsiteX38" fmla="*/ 11768552 w 11768552"/>
              <a:gd name="connsiteY38" fmla="*/ 6897228 h 6897228"/>
              <a:gd name="connsiteX39" fmla="*/ 11297810 w 11768552"/>
              <a:gd name="connsiteY39" fmla="*/ 6897228 h 6897228"/>
              <a:gd name="connsiteX40" fmla="*/ 10827068 w 11768552"/>
              <a:gd name="connsiteY40" fmla="*/ 6897228 h 6897228"/>
              <a:gd name="connsiteX41" fmla="*/ 10003269 w 11768552"/>
              <a:gd name="connsiteY41" fmla="*/ 6897228 h 6897228"/>
              <a:gd name="connsiteX42" fmla="*/ 9414842 w 11768552"/>
              <a:gd name="connsiteY42" fmla="*/ 6897228 h 6897228"/>
              <a:gd name="connsiteX43" fmla="*/ 9179471 w 11768552"/>
              <a:gd name="connsiteY43" fmla="*/ 6897228 h 6897228"/>
              <a:gd name="connsiteX44" fmla="*/ 8826414 w 11768552"/>
              <a:gd name="connsiteY44" fmla="*/ 6897228 h 6897228"/>
              <a:gd name="connsiteX45" fmla="*/ 8355672 w 11768552"/>
              <a:gd name="connsiteY45" fmla="*/ 6897228 h 6897228"/>
              <a:gd name="connsiteX46" fmla="*/ 7649559 w 11768552"/>
              <a:gd name="connsiteY46" fmla="*/ 6897228 h 6897228"/>
              <a:gd name="connsiteX47" fmla="*/ 6943446 w 11768552"/>
              <a:gd name="connsiteY47" fmla="*/ 6897228 h 6897228"/>
              <a:gd name="connsiteX48" fmla="*/ 6355018 w 11768552"/>
              <a:gd name="connsiteY48" fmla="*/ 6897228 h 6897228"/>
              <a:gd name="connsiteX49" fmla="*/ 5884276 w 11768552"/>
              <a:gd name="connsiteY49" fmla="*/ 6897228 h 6897228"/>
              <a:gd name="connsiteX50" fmla="*/ 5060477 w 11768552"/>
              <a:gd name="connsiteY50" fmla="*/ 6897228 h 6897228"/>
              <a:gd name="connsiteX51" fmla="*/ 4472050 w 11768552"/>
              <a:gd name="connsiteY51" fmla="*/ 6897228 h 6897228"/>
              <a:gd name="connsiteX52" fmla="*/ 4118993 w 11768552"/>
              <a:gd name="connsiteY52" fmla="*/ 6897228 h 6897228"/>
              <a:gd name="connsiteX53" fmla="*/ 3765937 w 11768552"/>
              <a:gd name="connsiteY53" fmla="*/ 6897228 h 6897228"/>
              <a:gd name="connsiteX54" fmla="*/ 3530566 w 11768552"/>
              <a:gd name="connsiteY54" fmla="*/ 6897228 h 6897228"/>
              <a:gd name="connsiteX55" fmla="*/ 2942138 w 11768552"/>
              <a:gd name="connsiteY55" fmla="*/ 6897228 h 6897228"/>
              <a:gd name="connsiteX56" fmla="*/ 2589081 w 11768552"/>
              <a:gd name="connsiteY56" fmla="*/ 6897228 h 6897228"/>
              <a:gd name="connsiteX57" fmla="*/ 1765283 w 11768552"/>
              <a:gd name="connsiteY57" fmla="*/ 6897228 h 6897228"/>
              <a:gd name="connsiteX58" fmla="*/ 1059170 w 11768552"/>
              <a:gd name="connsiteY58" fmla="*/ 6897228 h 6897228"/>
              <a:gd name="connsiteX59" fmla="*/ 588428 w 11768552"/>
              <a:gd name="connsiteY59" fmla="*/ 6897228 h 6897228"/>
              <a:gd name="connsiteX60" fmla="*/ 0 w 11768552"/>
              <a:gd name="connsiteY60" fmla="*/ 6897228 h 6897228"/>
              <a:gd name="connsiteX61" fmla="*/ 0 w 11768552"/>
              <a:gd name="connsiteY61" fmla="*/ 6322459 h 6897228"/>
              <a:gd name="connsiteX62" fmla="*/ 0 w 11768552"/>
              <a:gd name="connsiteY62" fmla="*/ 5885635 h 6897228"/>
              <a:gd name="connsiteX63" fmla="*/ 0 w 11768552"/>
              <a:gd name="connsiteY63" fmla="*/ 5241893 h 6897228"/>
              <a:gd name="connsiteX64" fmla="*/ 0 w 11768552"/>
              <a:gd name="connsiteY64" fmla="*/ 4529180 h 6897228"/>
              <a:gd name="connsiteX65" fmla="*/ 0 w 11768552"/>
              <a:gd name="connsiteY65" fmla="*/ 3816466 h 6897228"/>
              <a:gd name="connsiteX66" fmla="*/ 0 w 11768552"/>
              <a:gd name="connsiteY66" fmla="*/ 3241697 h 6897228"/>
              <a:gd name="connsiteX67" fmla="*/ 0 w 11768552"/>
              <a:gd name="connsiteY67" fmla="*/ 2735900 h 6897228"/>
              <a:gd name="connsiteX68" fmla="*/ 0 w 11768552"/>
              <a:gd name="connsiteY68" fmla="*/ 2161131 h 6897228"/>
              <a:gd name="connsiteX69" fmla="*/ 0 w 11768552"/>
              <a:gd name="connsiteY69" fmla="*/ 1586362 h 6897228"/>
              <a:gd name="connsiteX70" fmla="*/ 0 w 11768552"/>
              <a:gd name="connsiteY70" fmla="*/ 1218510 h 6897228"/>
              <a:gd name="connsiteX71" fmla="*/ 0 w 11768552"/>
              <a:gd name="connsiteY71" fmla="*/ 574769 h 6897228"/>
              <a:gd name="connsiteX72" fmla="*/ 0 w 11768552"/>
              <a:gd name="connsiteY72" fmla="*/ 0 h 6897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11768552" h="6897228" fill="none" extrusionOk="0">
                <a:moveTo>
                  <a:pt x="0" y="0"/>
                </a:moveTo>
                <a:cubicBezTo>
                  <a:pt x="207444" y="-68145"/>
                  <a:pt x="396566" y="57807"/>
                  <a:pt x="706113" y="0"/>
                </a:cubicBezTo>
                <a:cubicBezTo>
                  <a:pt x="1015660" y="-57807"/>
                  <a:pt x="942872" y="48749"/>
                  <a:pt x="1176855" y="0"/>
                </a:cubicBezTo>
                <a:cubicBezTo>
                  <a:pt x="1410838" y="-48749"/>
                  <a:pt x="1358756" y="3618"/>
                  <a:pt x="1412226" y="0"/>
                </a:cubicBezTo>
                <a:cubicBezTo>
                  <a:pt x="1465696" y="-3618"/>
                  <a:pt x="1680759" y="27390"/>
                  <a:pt x="1882968" y="0"/>
                </a:cubicBezTo>
                <a:cubicBezTo>
                  <a:pt x="2085177" y="-27390"/>
                  <a:pt x="2277250" y="79308"/>
                  <a:pt x="2589081" y="0"/>
                </a:cubicBezTo>
                <a:cubicBezTo>
                  <a:pt x="2900912" y="-79308"/>
                  <a:pt x="3148475" y="36129"/>
                  <a:pt x="3412880" y="0"/>
                </a:cubicBezTo>
                <a:cubicBezTo>
                  <a:pt x="3677285" y="-36129"/>
                  <a:pt x="3563096" y="13323"/>
                  <a:pt x="3648251" y="0"/>
                </a:cubicBezTo>
                <a:cubicBezTo>
                  <a:pt x="3733406" y="-13323"/>
                  <a:pt x="3775300" y="8663"/>
                  <a:pt x="3883622" y="0"/>
                </a:cubicBezTo>
                <a:cubicBezTo>
                  <a:pt x="3991944" y="-8663"/>
                  <a:pt x="4314849" y="42980"/>
                  <a:pt x="4707421" y="0"/>
                </a:cubicBezTo>
                <a:cubicBezTo>
                  <a:pt x="5099993" y="-42980"/>
                  <a:pt x="4874863" y="19286"/>
                  <a:pt x="4942792" y="0"/>
                </a:cubicBezTo>
                <a:cubicBezTo>
                  <a:pt x="5010721" y="-19286"/>
                  <a:pt x="5410032" y="32822"/>
                  <a:pt x="5531219" y="0"/>
                </a:cubicBezTo>
                <a:cubicBezTo>
                  <a:pt x="5652406" y="-32822"/>
                  <a:pt x="5739497" y="3008"/>
                  <a:pt x="5884276" y="0"/>
                </a:cubicBezTo>
                <a:cubicBezTo>
                  <a:pt x="6029055" y="-3008"/>
                  <a:pt x="6066060" y="35016"/>
                  <a:pt x="6237333" y="0"/>
                </a:cubicBezTo>
                <a:cubicBezTo>
                  <a:pt x="6408606" y="-35016"/>
                  <a:pt x="6427144" y="2985"/>
                  <a:pt x="6590389" y="0"/>
                </a:cubicBezTo>
                <a:cubicBezTo>
                  <a:pt x="6753634" y="-2985"/>
                  <a:pt x="6815745" y="31600"/>
                  <a:pt x="6943446" y="0"/>
                </a:cubicBezTo>
                <a:cubicBezTo>
                  <a:pt x="7071147" y="-31600"/>
                  <a:pt x="7267389" y="50357"/>
                  <a:pt x="7414188" y="0"/>
                </a:cubicBezTo>
                <a:cubicBezTo>
                  <a:pt x="7560987" y="-50357"/>
                  <a:pt x="7595383" y="14961"/>
                  <a:pt x="7767244" y="0"/>
                </a:cubicBezTo>
                <a:cubicBezTo>
                  <a:pt x="7939105" y="-14961"/>
                  <a:pt x="8042625" y="21876"/>
                  <a:pt x="8237986" y="0"/>
                </a:cubicBezTo>
                <a:cubicBezTo>
                  <a:pt x="8433347" y="-21876"/>
                  <a:pt x="8750879" y="46942"/>
                  <a:pt x="8944100" y="0"/>
                </a:cubicBezTo>
                <a:cubicBezTo>
                  <a:pt x="9137321" y="-46942"/>
                  <a:pt x="9204196" y="7904"/>
                  <a:pt x="9297156" y="0"/>
                </a:cubicBezTo>
                <a:cubicBezTo>
                  <a:pt x="9390116" y="-7904"/>
                  <a:pt x="9468652" y="20260"/>
                  <a:pt x="9532527" y="0"/>
                </a:cubicBezTo>
                <a:cubicBezTo>
                  <a:pt x="9596402" y="-20260"/>
                  <a:pt x="10055390" y="87257"/>
                  <a:pt x="10356326" y="0"/>
                </a:cubicBezTo>
                <a:cubicBezTo>
                  <a:pt x="10657262" y="-87257"/>
                  <a:pt x="10509888" y="8416"/>
                  <a:pt x="10591697" y="0"/>
                </a:cubicBezTo>
                <a:cubicBezTo>
                  <a:pt x="10673506" y="-8416"/>
                  <a:pt x="10973656" y="15447"/>
                  <a:pt x="11180124" y="0"/>
                </a:cubicBezTo>
                <a:cubicBezTo>
                  <a:pt x="11386592" y="-15447"/>
                  <a:pt x="11537840" y="45455"/>
                  <a:pt x="11768552" y="0"/>
                </a:cubicBezTo>
                <a:cubicBezTo>
                  <a:pt x="11833777" y="290598"/>
                  <a:pt x="11750792" y="404049"/>
                  <a:pt x="11768552" y="643741"/>
                </a:cubicBezTo>
                <a:cubicBezTo>
                  <a:pt x="11786312" y="883433"/>
                  <a:pt x="11767836" y="991302"/>
                  <a:pt x="11768552" y="1287483"/>
                </a:cubicBezTo>
                <a:cubicBezTo>
                  <a:pt x="11769268" y="1583664"/>
                  <a:pt x="11747534" y="1588282"/>
                  <a:pt x="11768552" y="1793279"/>
                </a:cubicBezTo>
                <a:cubicBezTo>
                  <a:pt x="11789570" y="1998276"/>
                  <a:pt x="11724203" y="2097199"/>
                  <a:pt x="11768552" y="2230104"/>
                </a:cubicBezTo>
                <a:cubicBezTo>
                  <a:pt x="11812901" y="2363009"/>
                  <a:pt x="11734166" y="2472540"/>
                  <a:pt x="11768552" y="2666928"/>
                </a:cubicBezTo>
                <a:cubicBezTo>
                  <a:pt x="11802938" y="2861316"/>
                  <a:pt x="11750523" y="3139226"/>
                  <a:pt x="11768552" y="3310669"/>
                </a:cubicBezTo>
                <a:cubicBezTo>
                  <a:pt x="11786581" y="3482112"/>
                  <a:pt x="11763621" y="3526141"/>
                  <a:pt x="11768552" y="3678522"/>
                </a:cubicBezTo>
                <a:cubicBezTo>
                  <a:pt x="11773483" y="3830903"/>
                  <a:pt x="11748527" y="4017839"/>
                  <a:pt x="11768552" y="4184318"/>
                </a:cubicBezTo>
                <a:cubicBezTo>
                  <a:pt x="11788577" y="4350797"/>
                  <a:pt x="11753663" y="4553954"/>
                  <a:pt x="11768552" y="4759087"/>
                </a:cubicBezTo>
                <a:cubicBezTo>
                  <a:pt x="11783441" y="4964220"/>
                  <a:pt x="11763990" y="4991272"/>
                  <a:pt x="11768552" y="5195912"/>
                </a:cubicBezTo>
                <a:cubicBezTo>
                  <a:pt x="11773114" y="5400553"/>
                  <a:pt x="11701206" y="5694353"/>
                  <a:pt x="11768552" y="5908625"/>
                </a:cubicBezTo>
                <a:cubicBezTo>
                  <a:pt x="11835898" y="6122897"/>
                  <a:pt x="11736538" y="6100641"/>
                  <a:pt x="11768552" y="6276477"/>
                </a:cubicBezTo>
                <a:cubicBezTo>
                  <a:pt x="11800566" y="6452313"/>
                  <a:pt x="11740399" y="6715832"/>
                  <a:pt x="11768552" y="6897228"/>
                </a:cubicBezTo>
                <a:cubicBezTo>
                  <a:pt x="11664398" y="6942937"/>
                  <a:pt x="11494796" y="6860052"/>
                  <a:pt x="11297810" y="6897228"/>
                </a:cubicBezTo>
                <a:cubicBezTo>
                  <a:pt x="11100824" y="6934404"/>
                  <a:pt x="10948760" y="6857768"/>
                  <a:pt x="10827068" y="6897228"/>
                </a:cubicBezTo>
                <a:cubicBezTo>
                  <a:pt x="10705376" y="6936688"/>
                  <a:pt x="10378709" y="6865427"/>
                  <a:pt x="10003269" y="6897228"/>
                </a:cubicBezTo>
                <a:cubicBezTo>
                  <a:pt x="9627829" y="6929029"/>
                  <a:pt x="9586364" y="6846670"/>
                  <a:pt x="9414842" y="6897228"/>
                </a:cubicBezTo>
                <a:cubicBezTo>
                  <a:pt x="9243320" y="6947786"/>
                  <a:pt x="9240592" y="6874069"/>
                  <a:pt x="9179471" y="6897228"/>
                </a:cubicBezTo>
                <a:cubicBezTo>
                  <a:pt x="9118350" y="6920387"/>
                  <a:pt x="8913936" y="6896731"/>
                  <a:pt x="8826414" y="6897228"/>
                </a:cubicBezTo>
                <a:cubicBezTo>
                  <a:pt x="8738892" y="6897725"/>
                  <a:pt x="8579476" y="6887747"/>
                  <a:pt x="8355672" y="6897228"/>
                </a:cubicBezTo>
                <a:cubicBezTo>
                  <a:pt x="8131868" y="6906709"/>
                  <a:pt x="7809339" y="6866829"/>
                  <a:pt x="7649559" y="6897228"/>
                </a:cubicBezTo>
                <a:cubicBezTo>
                  <a:pt x="7489779" y="6927627"/>
                  <a:pt x="7122651" y="6826081"/>
                  <a:pt x="6943446" y="6897228"/>
                </a:cubicBezTo>
                <a:cubicBezTo>
                  <a:pt x="6764241" y="6968375"/>
                  <a:pt x="6487542" y="6889281"/>
                  <a:pt x="6355018" y="6897228"/>
                </a:cubicBezTo>
                <a:cubicBezTo>
                  <a:pt x="6222494" y="6905175"/>
                  <a:pt x="6072549" y="6860500"/>
                  <a:pt x="5884276" y="6897228"/>
                </a:cubicBezTo>
                <a:cubicBezTo>
                  <a:pt x="5696003" y="6933956"/>
                  <a:pt x="5462866" y="6801023"/>
                  <a:pt x="5060477" y="6897228"/>
                </a:cubicBezTo>
                <a:cubicBezTo>
                  <a:pt x="4658088" y="6993433"/>
                  <a:pt x="4605202" y="6896776"/>
                  <a:pt x="4472050" y="6897228"/>
                </a:cubicBezTo>
                <a:cubicBezTo>
                  <a:pt x="4338898" y="6897680"/>
                  <a:pt x="4267805" y="6895096"/>
                  <a:pt x="4118993" y="6897228"/>
                </a:cubicBezTo>
                <a:cubicBezTo>
                  <a:pt x="3970181" y="6899360"/>
                  <a:pt x="3914464" y="6869951"/>
                  <a:pt x="3765937" y="6897228"/>
                </a:cubicBezTo>
                <a:cubicBezTo>
                  <a:pt x="3617410" y="6924505"/>
                  <a:pt x="3645284" y="6871162"/>
                  <a:pt x="3530566" y="6897228"/>
                </a:cubicBezTo>
                <a:cubicBezTo>
                  <a:pt x="3415848" y="6923294"/>
                  <a:pt x="3158524" y="6851347"/>
                  <a:pt x="2942138" y="6897228"/>
                </a:cubicBezTo>
                <a:cubicBezTo>
                  <a:pt x="2725752" y="6943109"/>
                  <a:pt x="2663371" y="6883596"/>
                  <a:pt x="2589081" y="6897228"/>
                </a:cubicBezTo>
                <a:cubicBezTo>
                  <a:pt x="2514791" y="6910860"/>
                  <a:pt x="2093031" y="6839520"/>
                  <a:pt x="1765283" y="6897228"/>
                </a:cubicBezTo>
                <a:cubicBezTo>
                  <a:pt x="1437535" y="6954936"/>
                  <a:pt x="1248336" y="6880715"/>
                  <a:pt x="1059170" y="6897228"/>
                </a:cubicBezTo>
                <a:cubicBezTo>
                  <a:pt x="870004" y="6913741"/>
                  <a:pt x="745427" y="6892296"/>
                  <a:pt x="588428" y="6897228"/>
                </a:cubicBezTo>
                <a:cubicBezTo>
                  <a:pt x="431429" y="6902160"/>
                  <a:pt x="291309" y="6843368"/>
                  <a:pt x="0" y="6897228"/>
                </a:cubicBezTo>
                <a:cubicBezTo>
                  <a:pt x="-20984" y="6648698"/>
                  <a:pt x="9672" y="6441381"/>
                  <a:pt x="0" y="6322459"/>
                </a:cubicBezTo>
                <a:cubicBezTo>
                  <a:pt x="-9672" y="6203537"/>
                  <a:pt x="8832" y="6027995"/>
                  <a:pt x="0" y="5885635"/>
                </a:cubicBezTo>
                <a:cubicBezTo>
                  <a:pt x="-8832" y="5743275"/>
                  <a:pt x="70972" y="5468684"/>
                  <a:pt x="0" y="5241893"/>
                </a:cubicBezTo>
                <a:cubicBezTo>
                  <a:pt x="-70972" y="5015102"/>
                  <a:pt x="35793" y="4738559"/>
                  <a:pt x="0" y="4529180"/>
                </a:cubicBezTo>
                <a:cubicBezTo>
                  <a:pt x="-35793" y="4319801"/>
                  <a:pt x="27032" y="4115707"/>
                  <a:pt x="0" y="3816466"/>
                </a:cubicBezTo>
                <a:cubicBezTo>
                  <a:pt x="-27032" y="3517225"/>
                  <a:pt x="35064" y="3471757"/>
                  <a:pt x="0" y="3241697"/>
                </a:cubicBezTo>
                <a:cubicBezTo>
                  <a:pt x="-35064" y="3011637"/>
                  <a:pt x="13201" y="2840997"/>
                  <a:pt x="0" y="2735900"/>
                </a:cubicBezTo>
                <a:cubicBezTo>
                  <a:pt x="-13201" y="2630803"/>
                  <a:pt x="23268" y="2288513"/>
                  <a:pt x="0" y="2161131"/>
                </a:cubicBezTo>
                <a:cubicBezTo>
                  <a:pt x="-23268" y="2033749"/>
                  <a:pt x="55982" y="1835865"/>
                  <a:pt x="0" y="1586362"/>
                </a:cubicBezTo>
                <a:cubicBezTo>
                  <a:pt x="-55982" y="1336859"/>
                  <a:pt x="10302" y="1328193"/>
                  <a:pt x="0" y="1218510"/>
                </a:cubicBezTo>
                <a:cubicBezTo>
                  <a:pt x="-10302" y="1108827"/>
                  <a:pt x="74927" y="799372"/>
                  <a:pt x="0" y="574769"/>
                </a:cubicBezTo>
                <a:cubicBezTo>
                  <a:pt x="-74927" y="350166"/>
                  <a:pt x="65001" y="123788"/>
                  <a:pt x="0" y="0"/>
                </a:cubicBezTo>
                <a:close/>
              </a:path>
              <a:path w="11768552" h="6897228" stroke="0" extrusionOk="0">
                <a:moveTo>
                  <a:pt x="0" y="0"/>
                </a:moveTo>
                <a:cubicBezTo>
                  <a:pt x="132287" y="-13880"/>
                  <a:pt x="300151" y="25929"/>
                  <a:pt x="470742" y="0"/>
                </a:cubicBezTo>
                <a:cubicBezTo>
                  <a:pt x="641333" y="-25929"/>
                  <a:pt x="596412" y="14631"/>
                  <a:pt x="706113" y="0"/>
                </a:cubicBezTo>
                <a:cubicBezTo>
                  <a:pt x="815814" y="-14631"/>
                  <a:pt x="1291057" y="51790"/>
                  <a:pt x="1529912" y="0"/>
                </a:cubicBezTo>
                <a:cubicBezTo>
                  <a:pt x="1768767" y="-51790"/>
                  <a:pt x="1769166" y="13384"/>
                  <a:pt x="2000654" y="0"/>
                </a:cubicBezTo>
                <a:cubicBezTo>
                  <a:pt x="2232142" y="-13384"/>
                  <a:pt x="2284470" y="33681"/>
                  <a:pt x="2471396" y="0"/>
                </a:cubicBezTo>
                <a:cubicBezTo>
                  <a:pt x="2658322" y="-33681"/>
                  <a:pt x="3026566" y="37161"/>
                  <a:pt x="3295195" y="0"/>
                </a:cubicBezTo>
                <a:cubicBezTo>
                  <a:pt x="3563824" y="-37161"/>
                  <a:pt x="3523413" y="34796"/>
                  <a:pt x="3648251" y="0"/>
                </a:cubicBezTo>
                <a:cubicBezTo>
                  <a:pt x="3773089" y="-34796"/>
                  <a:pt x="4226172" y="9564"/>
                  <a:pt x="4472050" y="0"/>
                </a:cubicBezTo>
                <a:cubicBezTo>
                  <a:pt x="4717928" y="-9564"/>
                  <a:pt x="4901145" y="47444"/>
                  <a:pt x="5295848" y="0"/>
                </a:cubicBezTo>
                <a:cubicBezTo>
                  <a:pt x="5690551" y="-47444"/>
                  <a:pt x="5717411" y="42427"/>
                  <a:pt x="5884276" y="0"/>
                </a:cubicBezTo>
                <a:cubicBezTo>
                  <a:pt x="6051141" y="-42427"/>
                  <a:pt x="6377824" y="88493"/>
                  <a:pt x="6708075" y="0"/>
                </a:cubicBezTo>
                <a:cubicBezTo>
                  <a:pt x="7038326" y="-88493"/>
                  <a:pt x="7010279" y="33313"/>
                  <a:pt x="7178817" y="0"/>
                </a:cubicBezTo>
                <a:cubicBezTo>
                  <a:pt x="7347355" y="-33313"/>
                  <a:pt x="7456179" y="21625"/>
                  <a:pt x="7649559" y="0"/>
                </a:cubicBezTo>
                <a:cubicBezTo>
                  <a:pt x="7842939" y="-21625"/>
                  <a:pt x="8055397" y="42526"/>
                  <a:pt x="8355672" y="0"/>
                </a:cubicBezTo>
                <a:cubicBezTo>
                  <a:pt x="8655947" y="-42526"/>
                  <a:pt x="8681818" y="36953"/>
                  <a:pt x="8826414" y="0"/>
                </a:cubicBezTo>
                <a:cubicBezTo>
                  <a:pt x="8971010" y="-36953"/>
                  <a:pt x="9293369" y="98361"/>
                  <a:pt x="9650213" y="0"/>
                </a:cubicBezTo>
                <a:cubicBezTo>
                  <a:pt x="10007057" y="-98361"/>
                  <a:pt x="10230472" y="83987"/>
                  <a:pt x="10474011" y="0"/>
                </a:cubicBezTo>
                <a:cubicBezTo>
                  <a:pt x="10717550" y="-83987"/>
                  <a:pt x="10832510" y="40107"/>
                  <a:pt x="11062439" y="0"/>
                </a:cubicBezTo>
                <a:cubicBezTo>
                  <a:pt x="11292368" y="-40107"/>
                  <a:pt x="11513541" y="75990"/>
                  <a:pt x="11768552" y="0"/>
                </a:cubicBezTo>
                <a:cubicBezTo>
                  <a:pt x="11768916" y="172964"/>
                  <a:pt x="11765330" y="261947"/>
                  <a:pt x="11768552" y="367852"/>
                </a:cubicBezTo>
                <a:cubicBezTo>
                  <a:pt x="11771774" y="473757"/>
                  <a:pt x="11757897" y="655234"/>
                  <a:pt x="11768552" y="804677"/>
                </a:cubicBezTo>
                <a:cubicBezTo>
                  <a:pt x="11779207" y="954120"/>
                  <a:pt x="11742155" y="1166260"/>
                  <a:pt x="11768552" y="1448418"/>
                </a:cubicBezTo>
                <a:cubicBezTo>
                  <a:pt x="11794949" y="1730576"/>
                  <a:pt x="11752304" y="1725630"/>
                  <a:pt x="11768552" y="1954215"/>
                </a:cubicBezTo>
                <a:cubicBezTo>
                  <a:pt x="11784800" y="2182800"/>
                  <a:pt x="11719781" y="2177077"/>
                  <a:pt x="11768552" y="2391039"/>
                </a:cubicBezTo>
                <a:cubicBezTo>
                  <a:pt x="11817323" y="2605001"/>
                  <a:pt x="11715464" y="2831808"/>
                  <a:pt x="11768552" y="3034780"/>
                </a:cubicBezTo>
                <a:cubicBezTo>
                  <a:pt x="11821640" y="3237752"/>
                  <a:pt x="11705102" y="3377602"/>
                  <a:pt x="11768552" y="3609549"/>
                </a:cubicBezTo>
                <a:cubicBezTo>
                  <a:pt x="11832002" y="3841496"/>
                  <a:pt x="11744595" y="4030725"/>
                  <a:pt x="11768552" y="4184318"/>
                </a:cubicBezTo>
                <a:cubicBezTo>
                  <a:pt x="11792509" y="4337911"/>
                  <a:pt x="11723633" y="4562310"/>
                  <a:pt x="11768552" y="4897032"/>
                </a:cubicBezTo>
                <a:cubicBezTo>
                  <a:pt x="11813471" y="5231754"/>
                  <a:pt x="11743905" y="5347637"/>
                  <a:pt x="11768552" y="5540773"/>
                </a:cubicBezTo>
                <a:cubicBezTo>
                  <a:pt x="11793199" y="5733909"/>
                  <a:pt x="11757952" y="5735827"/>
                  <a:pt x="11768552" y="5908625"/>
                </a:cubicBezTo>
                <a:cubicBezTo>
                  <a:pt x="11779152" y="6081423"/>
                  <a:pt x="11751796" y="6545973"/>
                  <a:pt x="11768552" y="6897228"/>
                </a:cubicBezTo>
                <a:cubicBezTo>
                  <a:pt x="11459749" y="6902572"/>
                  <a:pt x="11355793" y="6854745"/>
                  <a:pt x="10944753" y="6897228"/>
                </a:cubicBezTo>
                <a:cubicBezTo>
                  <a:pt x="10533713" y="6939711"/>
                  <a:pt x="10464951" y="6815875"/>
                  <a:pt x="10238640" y="6897228"/>
                </a:cubicBezTo>
                <a:cubicBezTo>
                  <a:pt x="10012329" y="6978581"/>
                  <a:pt x="10021163" y="6890336"/>
                  <a:pt x="9885584" y="6897228"/>
                </a:cubicBezTo>
                <a:cubicBezTo>
                  <a:pt x="9750005" y="6904120"/>
                  <a:pt x="9756226" y="6880048"/>
                  <a:pt x="9650213" y="6897228"/>
                </a:cubicBezTo>
                <a:cubicBezTo>
                  <a:pt x="9544200" y="6914408"/>
                  <a:pt x="9409910" y="6881720"/>
                  <a:pt x="9297156" y="6897228"/>
                </a:cubicBezTo>
                <a:cubicBezTo>
                  <a:pt x="9184402" y="6912736"/>
                  <a:pt x="8791400" y="6893951"/>
                  <a:pt x="8591043" y="6897228"/>
                </a:cubicBezTo>
                <a:cubicBezTo>
                  <a:pt x="8390686" y="6900505"/>
                  <a:pt x="8366567" y="6856148"/>
                  <a:pt x="8237986" y="6897228"/>
                </a:cubicBezTo>
                <a:cubicBezTo>
                  <a:pt x="8109405" y="6938308"/>
                  <a:pt x="8092573" y="6870918"/>
                  <a:pt x="8002615" y="6897228"/>
                </a:cubicBezTo>
                <a:cubicBezTo>
                  <a:pt x="7912657" y="6923538"/>
                  <a:pt x="7800453" y="6864645"/>
                  <a:pt x="7649559" y="6897228"/>
                </a:cubicBezTo>
                <a:cubicBezTo>
                  <a:pt x="7498665" y="6929811"/>
                  <a:pt x="7317471" y="6853456"/>
                  <a:pt x="7178817" y="6897228"/>
                </a:cubicBezTo>
                <a:cubicBezTo>
                  <a:pt x="7040163" y="6941000"/>
                  <a:pt x="6804191" y="6858015"/>
                  <a:pt x="6590389" y="6897228"/>
                </a:cubicBezTo>
                <a:cubicBezTo>
                  <a:pt x="6376587" y="6936441"/>
                  <a:pt x="6333198" y="6874030"/>
                  <a:pt x="6237333" y="6897228"/>
                </a:cubicBezTo>
                <a:cubicBezTo>
                  <a:pt x="6141468" y="6920426"/>
                  <a:pt x="5737285" y="6823606"/>
                  <a:pt x="5413534" y="6897228"/>
                </a:cubicBezTo>
                <a:cubicBezTo>
                  <a:pt x="5089783" y="6970850"/>
                  <a:pt x="5029604" y="6877295"/>
                  <a:pt x="4825106" y="6897228"/>
                </a:cubicBezTo>
                <a:cubicBezTo>
                  <a:pt x="4620608" y="6917161"/>
                  <a:pt x="4378059" y="6811653"/>
                  <a:pt x="4001308" y="6897228"/>
                </a:cubicBezTo>
                <a:cubicBezTo>
                  <a:pt x="3624557" y="6982803"/>
                  <a:pt x="3472598" y="6830588"/>
                  <a:pt x="3295195" y="6897228"/>
                </a:cubicBezTo>
                <a:cubicBezTo>
                  <a:pt x="3117792" y="6963868"/>
                  <a:pt x="3007392" y="6854831"/>
                  <a:pt x="2824452" y="6897228"/>
                </a:cubicBezTo>
                <a:cubicBezTo>
                  <a:pt x="2641512" y="6939625"/>
                  <a:pt x="2367956" y="6860136"/>
                  <a:pt x="2118339" y="6897228"/>
                </a:cubicBezTo>
                <a:cubicBezTo>
                  <a:pt x="1868722" y="6934320"/>
                  <a:pt x="1862782" y="6857242"/>
                  <a:pt x="1765283" y="6897228"/>
                </a:cubicBezTo>
                <a:cubicBezTo>
                  <a:pt x="1667784" y="6937214"/>
                  <a:pt x="1382088" y="6893588"/>
                  <a:pt x="1176855" y="6897228"/>
                </a:cubicBezTo>
                <a:cubicBezTo>
                  <a:pt x="971622" y="6900868"/>
                  <a:pt x="1058283" y="6883670"/>
                  <a:pt x="941484" y="6897228"/>
                </a:cubicBezTo>
                <a:cubicBezTo>
                  <a:pt x="824685" y="6910786"/>
                  <a:pt x="336602" y="6795549"/>
                  <a:pt x="0" y="6897228"/>
                </a:cubicBezTo>
                <a:cubicBezTo>
                  <a:pt x="-20233" y="6643157"/>
                  <a:pt x="64127" y="6580694"/>
                  <a:pt x="0" y="6322459"/>
                </a:cubicBezTo>
                <a:cubicBezTo>
                  <a:pt x="-64127" y="6064224"/>
                  <a:pt x="72581" y="5830097"/>
                  <a:pt x="0" y="5678718"/>
                </a:cubicBezTo>
                <a:cubicBezTo>
                  <a:pt x="-72581" y="5527339"/>
                  <a:pt x="63820" y="5180534"/>
                  <a:pt x="0" y="5034976"/>
                </a:cubicBezTo>
                <a:cubicBezTo>
                  <a:pt x="-63820" y="4889418"/>
                  <a:pt x="34383" y="4734706"/>
                  <a:pt x="0" y="4598152"/>
                </a:cubicBezTo>
                <a:cubicBezTo>
                  <a:pt x="-34383" y="4461598"/>
                  <a:pt x="11835" y="4155624"/>
                  <a:pt x="0" y="3885438"/>
                </a:cubicBezTo>
                <a:cubicBezTo>
                  <a:pt x="-11835" y="3615252"/>
                  <a:pt x="14649" y="3530232"/>
                  <a:pt x="0" y="3310669"/>
                </a:cubicBezTo>
                <a:cubicBezTo>
                  <a:pt x="-14649" y="3091106"/>
                  <a:pt x="40206" y="3068054"/>
                  <a:pt x="0" y="2942817"/>
                </a:cubicBezTo>
                <a:cubicBezTo>
                  <a:pt x="-40206" y="2817580"/>
                  <a:pt x="17602" y="2508127"/>
                  <a:pt x="0" y="2368048"/>
                </a:cubicBezTo>
                <a:cubicBezTo>
                  <a:pt x="-17602" y="2227969"/>
                  <a:pt x="48282" y="2089872"/>
                  <a:pt x="0" y="1862252"/>
                </a:cubicBezTo>
                <a:cubicBezTo>
                  <a:pt x="-48282" y="1634632"/>
                  <a:pt x="3428" y="1604260"/>
                  <a:pt x="0" y="1356455"/>
                </a:cubicBezTo>
                <a:cubicBezTo>
                  <a:pt x="-3428" y="1108650"/>
                  <a:pt x="16575" y="1023630"/>
                  <a:pt x="0" y="850658"/>
                </a:cubicBezTo>
                <a:cubicBezTo>
                  <a:pt x="-16575" y="677686"/>
                  <a:pt x="16348" y="217885"/>
                  <a:pt x="0" y="0"/>
                </a:cubicBezTo>
                <a:close/>
              </a:path>
            </a:pathLst>
          </a:custGeom>
          <a:solidFill>
            <a:srgbClr val="F6E9E1"/>
          </a:solidFill>
          <a:ln w="0" cap="flat">
            <a:solidFill>
              <a:schemeClr val="tx1"/>
            </a:solidFill>
            <a:prstDash val="sysDot"/>
            <a:round/>
            <a:extLst>
              <a:ext uri="{C807C97D-BFC1-408E-A445-0C87EB9F89A2}">
                <ask:lineSketchStyleProps xmlns:ask="http://schemas.microsoft.com/office/drawing/2018/sketchyshapes" sd="1219033472">
                  <a:prstGeom prst="rect">
                    <a:avLst/>
                  </a:prstGeom>
                  <ask:type>
                    <ask:lineSketchScribble/>
                  </ask:type>
                </ask:lineSketchStyleProps>
              </a:ext>
            </a:extLst>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endParaRPr kumimoji="0" lang="nb-NO" sz="1600" b="0" i="0" u="none" strike="noStrike" cap="none" spc="0" normalizeH="0" baseline="0">
              <a:ln>
                <a:noFill/>
              </a:ln>
              <a:solidFill>
                <a:srgbClr val="5E5E5E"/>
              </a:solidFill>
              <a:effectLst/>
              <a:uFillTx/>
              <a:latin typeface="+mn-lt"/>
              <a:ea typeface="+mn-ea"/>
              <a:cs typeface="+mn-cs"/>
              <a:sym typeface="Helvetica Neue"/>
            </a:endParaRPr>
          </a:p>
        </p:txBody>
      </p:sp>
      <p:sp>
        <p:nvSpPr>
          <p:cNvPr id="515" name="1. Kompetanseheving er et felles virkemiddel for å utvikle og heve kvaliteten på journalistikken, og dermed også bedre bedriftenes posisjon og inntektsmulighet. Kompetanseheving styrker mediebedriftenes konkurranse- og omstillingsevne og de redaksjonelle"/>
          <p:cNvSpPr txBox="1"/>
          <p:nvPr/>
        </p:nvSpPr>
        <p:spPr>
          <a:xfrm>
            <a:off x="1099693" y="2044700"/>
            <a:ext cx="5057598" cy="644278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t">
            <a:spAutoFit/>
          </a:bodyPr>
          <a:lstStyle/>
          <a:p>
            <a:pPr algn="l">
              <a:defRPr sz="1500">
                <a:latin typeface="Century Gothic"/>
                <a:ea typeface="Century Gothic"/>
                <a:cs typeface="Century Gothic"/>
                <a:sym typeface="Century Gothic"/>
              </a:defRPr>
            </a:pPr>
            <a:r>
              <a:rPr lang="nb-NO" b="1">
                <a:solidFill>
                  <a:srgbClr val="792A1E"/>
                </a:solidFill>
              </a:rPr>
              <a:t>1</a:t>
            </a:r>
            <a:r>
              <a:rPr lang="nb-NO"/>
              <a:t>. </a:t>
            </a:r>
            <a:r>
              <a:rPr lang="nb-NO" sz="1400">
                <a:solidFill>
                  <a:srgbClr val="000000"/>
                </a:solidFill>
              </a:rPr>
              <a:t>Kompetanseheving er et felles virkemiddel for å utvikle og heve kvaliteten på journalistikken, og dermed også bedre bedriftenes posisjon og inntektsmulighet. Kompetanseheving styrker mediebedriftenes konkurranse- og omstillingsevne og de redaksjonelle medarbeideres utvikling og fornyelse. Partene vil derfor understreke det verdifulle i at redaksjonelle medarbeidere styrker sin kompetanse, samt at bedriftene legger stor vekt på planmessig opplæring og kompetanseheving.</a:t>
            </a:r>
          </a:p>
          <a:p>
            <a:pPr algn="l">
              <a:defRPr sz="1500">
                <a:latin typeface="Century Gothic"/>
                <a:ea typeface="Century Gothic"/>
                <a:cs typeface="Century Gothic"/>
                <a:sym typeface="Century Gothic"/>
              </a:defRPr>
            </a:pPr>
            <a:endParaRPr lang="nb-NO">
              <a:solidFill>
                <a:srgbClr val="000000"/>
              </a:solidFill>
            </a:endParaRPr>
          </a:p>
          <a:p>
            <a:pPr algn="l">
              <a:defRPr sz="1500">
                <a:latin typeface="Century Gothic"/>
                <a:ea typeface="Century Gothic"/>
                <a:cs typeface="Century Gothic"/>
                <a:sym typeface="Century Gothic"/>
              </a:defRPr>
            </a:pPr>
            <a:r>
              <a:rPr lang="nb-NO" b="1">
                <a:solidFill>
                  <a:srgbClr val="792A1E"/>
                </a:solidFill>
              </a:rPr>
              <a:t>2</a:t>
            </a:r>
            <a:r>
              <a:rPr lang="nb-NO">
                <a:solidFill>
                  <a:srgbClr val="792A1E"/>
                </a:solidFill>
              </a:rPr>
              <a:t>. </a:t>
            </a:r>
            <a:r>
              <a:rPr lang="nb-NO" sz="1400">
                <a:solidFill>
                  <a:srgbClr val="000000"/>
                </a:solidFill>
              </a:rPr>
              <a:t>Bedriftene vil, etter drøftinger med tillitsvalgte, derfor hvert år legge fram planer for etter- og videreutdanning. Den enkelte bedrift skal legge fram sine mål for framtidig utvikling som grunnlag for kartlegging av kompetansebehovene. Det er bedriftens ansvar, i samarbeid med de redaksjonelle medarbeidere, å foreta kartlegging og initiere eventuelle tiltak. Kartleggingen oppdateres vanligvis en gang pr. år. Der hvor det er gap mellom bedriftens nåværende kompetanse og fremtidig behov, forutsettes dette dekket med aktuelle opplæringstiltak eller med andre virkemidler. Kostnader til etter- og videreutdanning i samsvar med bedriftens behov er bedriftens ansvar.</a:t>
            </a:r>
          </a:p>
          <a:p>
            <a:pPr algn="l">
              <a:defRPr sz="1500">
                <a:latin typeface="Century Gothic"/>
                <a:ea typeface="Century Gothic"/>
                <a:cs typeface="Century Gothic"/>
                <a:sym typeface="Century Gothic"/>
              </a:defRPr>
            </a:pPr>
            <a:endParaRPr lang="nb-NO"/>
          </a:p>
          <a:p>
            <a:pPr algn="l">
              <a:defRPr sz="1500">
                <a:latin typeface="Century Gothic"/>
                <a:ea typeface="Century Gothic"/>
                <a:cs typeface="Century Gothic"/>
                <a:sym typeface="Century Gothic"/>
              </a:defRPr>
            </a:pPr>
            <a:r>
              <a:rPr lang="nb-NO" b="1">
                <a:solidFill>
                  <a:srgbClr val="792A1E"/>
                </a:solidFill>
              </a:rPr>
              <a:t>3</a:t>
            </a:r>
            <a:r>
              <a:rPr lang="nb-NO">
                <a:solidFill>
                  <a:srgbClr val="792A1E"/>
                </a:solidFill>
              </a:rPr>
              <a:t>. </a:t>
            </a:r>
            <a:r>
              <a:rPr lang="nb-NO" sz="1400">
                <a:solidFill>
                  <a:srgbClr val="000000"/>
                </a:solidFill>
              </a:rPr>
              <a:t>Partene anbefaler at kompetanseplaner utarbeidet under bestemmelsene i § 39, pkt.2 tillegges vekt ved prioritering av etter- og videreutdanningstiltak.</a:t>
            </a:r>
          </a:p>
          <a:p>
            <a:pPr algn="l">
              <a:defRPr sz="1500">
                <a:latin typeface="Century Gothic"/>
                <a:ea typeface="Century Gothic"/>
                <a:cs typeface="Century Gothic"/>
                <a:sym typeface="Century Gothic"/>
              </a:defRPr>
            </a:pPr>
            <a:endParaRPr lang="nb-NO"/>
          </a:p>
        </p:txBody>
      </p:sp>
      <p:sp>
        <p:nvSpPr>
          <p:cNvPr id="516" name="4. Bedriften dekker egenandelen for medarbeidere som deltar på kurs i regi av IJ etter planpåmelding eller etter avtale mellom bedriften og den enkelte journalist.…"/>
          <p:cNvSpPr txBox="1"/>
          <p:nvPr/>
        </p:nvSpPr>
        <p:spPr>
          <a:xfrm>
            <a:off x="6830390" y="2044699"/>
            <a:ext cx="5207000" cy="536557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algn="l">
              <a:defRPr sz="1500">
                <a:latin typeface="Century Gothic"/>
                <a:ea typeface="Century Gothic"/>
                <a:cs typeface="Century Gothic"/>
                <a:sym typeface="Century Gothic"/>
              </a:defRPr>
            </a:pPr>
            <a:r>
              <a:rPr lang="nb-NO" b="1">
                <a:solidFill>
                  <a:srgbClr val="792A1E"/>
                </a:solidFill>
              </a:rPr>
              <a:t>4</a:t>
            </a:r>
            <a:r>
              <a:rPr lang="nb-NO">
                <a:solidFill>
                  <a:srgbClr val="792A1E"/>
                </a:solidFill>
              </a:rPr>
              <a:t>. </a:t>
            </a:r>
            <a:r>
              <a:rPr lang="nb-NO" sz="1400">
                <a:solidFill>
                  <a:srgbClr val="000000"/>
                </a:solidFill>
              </a:rPr>
              <a:t>Bedriften dekker egenandelen for medarbeidere som deltar på kurs i regi av IJ etter planpåmelding eller etter avtale mellom bedriften og den enkelte journalist.</a:t>
            </a:r>
          </a:p>
          <a:p>
            <a:pPr algn="l">
              <a:defRPr sz="1500">
                <a:latin typeface="Century Gothic"/>
                <a:ea typeface="Century Gothic"/>
                <a:cs typeface="Century Gothic"/>
                <a:sym typeface="Century Gothic"/>
              </a:defRPr>
            </a:pPr>
            <a:endParaRPr lang="nb-NO" sz="1400">
              <a:solidFill>
                <a:srgbClr val="000000"/>
              </a:solidFill>
            </a:endParaRPr>
          </a:p>
          <a:p>
            <a:pPr algn="l">
              <a:defRPr sz="1500">
                <a:latin typeface="Century Gothic"/>
                <a:ea typeface="Century Gothic"/>
                <a:cs typeface="Century Gothic"/>
                <a:sym typeface="Century Gothic"/>
              </a:defRPr>
            </a:pPr>
            <a:r>
              <a:rPr lang="nb-NO" b="1">
                <a:solidFill>
                  <a:srgbClr val="792A1E"/>
                </a:solidFill>
              </a:rPr>
              <a:t>5</a:t>
            </a:r>
            <a:r>
              <a:rPr lang="nb-NO">
                <a:solidFill>
                  <a:srgbClr val="792A1E"/>
                </a:solidFill>
              </a:rPr>
              <a:t>. </a:t>
            </a:r>
            <a:r>
              <a:rPr lang="nb-NO" sz="1400">
                <a:solidFill>
                  <a:srgbClr val="000000"/>
                </a:solidFill>
              </a:rPr>
              <a:t>Hvis </a:t>
            </a:r>
            <a:r>
              <a:rPr lang="nb-NO" sz="1400" err="1">
                <a:solidFill>
                  <a:srgbClr val="000000"/>
                </a:solidFill>
              </a:rPr>
              <a:t>bedriftsmessige</a:t>
            </a:r>
            <a:r>
              <a:rPr lang="nb-NO" sz="1400">
                <a:solidFill>
                  <a:srgbClr val="000000"/>
                </a:solidFill>
              </a:rPr>
              <a:t> hensyn ikke er til hinder for det, vil bedriften gi permisjon til videreutdanning i journalistyrket.</a:t>
            </a:r>
          </a:p>
          <a:p>
            <a:pPr algn="l">
              <a:defRPr sz="1500">
                <a:latin typeface="Century Gothic"/>
                <a:ea typeface="Century Gothic"/>
                <a:cs typeface="Century Gothic"/>
                <a:sym typeface="Century Gothic"/>
              </a:defRPr>
            </a:pPr>
            <a:endParaRPr lang="nb-NO"/>
          </a:p>
          <a:p>
            <a:pPr algn="l">
              <a:defRPr sz="1500">
                <a:latin typeface="Century Gothic"/>
                <a:ea typeface="Century Gothic"/>
                <a:cs typeface="Century Gothic"/>
                <a:sym typeface="Century Gothic"/>
              </a:defRPr>
            </a:pPr>
            <a:r>
              <a:rPr lang="nb-NO" b="1">
                <a:solidFill>
                  <a:srgbClr val="792A1E"/>
                </a:solidFill>
              </a:rPr>
              <a:t>6</a:t>
            </a:r>
            <a:r>
              <a:rPr lang="nb-NO">
                <a:solidFill>
                  <a:srgbClr val="792A1E"/>
                </a:solidFill>
              </a:rPr>
              <a:t>. </a:t>
            </a:r>
            <a:r>
              <a:rPr lang="nb-NO" sz="1400">
                <a:solidFill>
                  <a:srgbClr val="000000"/>
                </a:solidFill>
              </a:rPr>
              <a:t>Bedriften skal på forhånd være underrettet om søknader til kurs og stipendier som gir rett til permisjon etter denne bestemmelsen.</a:t>
            </a:r>
          </a:p>
          <a:p>
            <a:pPr algn="l">
              <a:defRPr sz="1500">
                <a:latin typeface="Century Gothic"/>
                <a:ea typeface="Century Gothic"/>
                <a:cs typeface="Century Gothic"/>
                <a:sym typeface="Century Gothic"/>
              </a:defRPr>
            </a:pPr>
            <a:endParaRPr lang="nb-NO"/>
          </a:p>
          <a:p>
            <a:pPr algn="l">
              <a:defRPr sz="1500">
                <a:latin typeface="Century Gothic"/>
                <a:ea typeface="Century Gothic"/>
                <a:cs typeface="Century Gothic"/>
                <a:sym typeface="Century Gothic"/>
              </a:defRPr>
            </a:pPr>
            <a:r>
              <a:rPr lang="nb-NO" b="1">
                <a:solidFill>
                  <a:srgbClr val="792A1E"/>
                </a:solidFill>
              </a:rPr>
              <a:t>7</a:t>
            </a:r>
            <a:r>
              <a:rPr lang="nb-NO">
                <a:solidFill>
                  <a:srgbClr val="792A1E"/>
                </a:solidFill>
              </a:rPr>
              <a:t>. </a:t>
            </a:r>
            <a:r>
              <a:rPr lang="nb-NO" sz="1400">
                <a:solidFill>
                  <a:srgbClr val="000000"/>
                </a:solidFill>
              </a:rPr>
              <a:t>Bedriften gir permisjon med full lønn for:</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Deltakelse i kurs/studier arrangert av eller lagt opp i samarbeid med Institutt for</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Journalistikk.</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Utdanningsstipender som er godkjent av Pressens Stipendkomité.</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Deltakelse på Nordisk </a:t>
            </a:r>
            <a:r>
              <a:rPr lang="nb-NO" sz="1400" err="1">
                <a:solidFill>
                  <a:srgbClr val="000000"/>
                </a:solidFill>
              </a:rPr>
              <a:t>Journalistcenters</a:t>
            </a:r>
            <a:r>
              <a:rPr lang="nb-NO" sz="1400">
                <a:solidFill>
                  <a:srgbClr val="000000"/>
                </a:solidFill>
              </a:rPr>
              <a:t> kurs.</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Deltakelse i kompetansegivende tiltak finansiert av Stup-ordningen. Permisjonen spesifiseres av STUP-styret og er begrenset til 4 måneder.</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Annen videreutdanning/bruk av stipender i samsvar med kompetanseplan eller bedriftens kompetansebehov.</a:t>
            </a:r>
          </a:p>
        </p:txBody>
      </p:sp>
      <p:sp>
        <p:nvSpPr>
          <p:cNvPr id="517" name="RÅD PÅ VEIEN"/>
          <p:cNvSpPr txBox="1"/>
          <p:nvPr/>
        </p:nvSpPr>
        <p:spPr>
          <a:xfrm>
            <a:off x="476457" y="462490"/>
            <a:ext cx="9355647" cy="7493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 39 I JOURNALISTAVTALEN </a:t>
            </a:r>
          </a:p>
          <a:p>
            <a:pPr algn="l" defTabSz="457200">
              <a:defRPr sz="1400" b="1">
                <a:solidFill>
                  <a:srgbClr val="000000"/>
                </a:solidFill>
                <a:latin typeface="Century Gothic"/>
                <a:ea typeface="Century Gothic"/>
                <a:cs typeface="Century Gothic"/>
                <a:sym typeface="Century Gothic"/>
              </a:defRPr>
            </a:pPr>
            <a:r>
              <a:t>Næringslivets Hovedorganisasjon (NHO), Mediebedriftenes Landsforening (MBL) og Norsk Journalistlag (NJ):</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Oval"/>
          <p:cNvSpPr/>
          <p:nvPr/>
        </p:nvSpPr>
        <p:spPr>
          <a:xfrm>
            <a:off x="5095069" y="3265716"/>
            <a:ext cx="2446245" cy="2349500"/>
          </a:xfrm>
          <a:prstGeom prst="ellipse">
            <a:avLst/>
          </a:prstGeom>
          <a:solidFill>
            <a:srgbClr val="7A2B1F"/>
          </a:solidFill>
          <a:ln w="63500">
            <a:solidFill>
              <a:srgbClr val="7A2B1F"/>
            </a:solidFill>
            <a:miter lim="400000"/>
          </a:ln>
        </p:spPr>
        <p:txBody>
          <a:bodyPr lIns="50800" tIns="50800" rIns="50800" bIns="50800" anchor="ctr"/>
          <a:lstStyle/>
          <a:p>
            <a:endParaRPr lang="nb-NO"/>
          </a:p>
        </p:txBody>
      </p:sp>
      <p:sp>
        <p:nvSpPr>
          <p:cNvPr id="196" name="RÅD PÅ VEIEN"/>
          <p:cNvSpPr txBox="1"/>
          <p:nvPr/>
        </p:nvSpPr>
        <p:spPr>
          <a:xfrm>
            <a:off x="476457" y="462490"/>
            <a:ext cx="5067872" cy="7493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HVEM, HVA OG HVORDAN?</a:t>
            </a:r>
          </a:p>
          <a:p>
            <a:pPr algn="l" defTabSz="457200">
              <a:defRPr sz="1400" b="1">
                <a:solidFill>
                  <a:srgbClr val="000000"/>
                </a:solidFill>
                <a:latin typeface="Century Gothic"/>
                <a:ea typeface="Century Gothic"/>
                <a:cs typeface="Century Gothic"/>
                <a:sym typeface="Century Gothic"/>
              </a:defRPr>
            </a:pPr>
            <a:r>
              <a:rPr lang="nb-NO"/>
              <a:t>Tre grunnleggende prinsipper for godt kompetansearbeid</a:t>
            </a:r>
          </a:p>
        </p:txBody>
      </p:sp>
      <p:sp>
        <p:nvSpPr>
          <p:cNvPr id="197" name="STRATEGI"/>
          <p:cNvSpPr txBox="1"/>
          <p:nvPr/>
        </p:nvSpPr>
        <p:spPr>
          <a:xfrm>
            <a:off x="4779649" y="7491756"/>
            <a:ext cx="3077085" cy="8382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defTabSz="457200">
              <a:defRPr sz="2000" b="1">
                <a:solidFill>
                  <a:srgbClr val="7A2B1F"/>
                </a:solidFill>
                <a:latin typeface="Century Gothic"/>
                <a:ea typeface="Century Gothic"/>
                <a:cs typeface="Century Gothic"/>
                <a:sym typeface="Century Gothic"/>
              </a:defRPr>
            </a:pPr>
            <a:r>
              <a:rPr lang="nb-NO"/>
              <a:t>STRATEGI</a:t>
            </a:r>
          </a:p>
          <a:p>
            <a:pPr defTabSz="457200">
              <a:defRPr sz="1400">
                <a:solidFill>
                  <a:srgbClr val="464646"/>
                </a:solidFill>
                <a:latin typeface="Century Gothic"/>
                <a:ea typeface="Century Gothic"/>
                <a:cs typeface="Century Gothic"/>
                <a:sym typeface="Century Gothic"/>
              </a:defRPr>
            </a:pPr>
            <a:r>
              <a:rPr lang="nb-NO"/>
              <a:t>En god kompetanseplan bør følge</a:t>
            </a:r>
          </a:p>
          <a:p>
            <a:pPr defTabSz="457200">
              <a:defRPr sz="1400">
                <a:solidFill>
                  <a:srgbClr val="464646"/>
                </a:solidFill>
                <a:latin typeface="Century Gothic"/>
                <a:ea typeface="Century Gothic"/>
                <a:cs typeface="Century Gothic"/>
                <a:sym typeface="Century Gothic"/>
              </a:defRPr>
            </a:pPr>
            <a:r>
              <a:rPr lang="nb-NO"/>
              <a:t>redaksjonens mål</a:t>
            </a:r>
          </a:p>
        </p:txBody>
      </p:sp>
      <p:sp>
        <p:nvSpPr>
          <p:cNvPr id="198" name="SYSTEMATIKK"/>
          <p:cNvSpPr txBox="1"/>
          <p:nvPr/>
        </p:nvSpPr>
        <p:spPr>
          <a:xfrm>
            <a:off x="7341100" y="1660701"/>
            <a:ext cx="2851743" cy="625812"/>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defTabSz="457200">
              <a:defRPr sz="2000" b="1">
                <a:solidFill>
                  <a:srgbClr val="7A2B1F"/>
                </a:solidFill>
                <a:latin typeface="Century Gothic"/>
                <a:ea typeface="Century Gothic"/>
                <a:cs typeface="Century Gothic"/>
                <a:sym typeface="Century Gothic"/>
              </a:defRPr>
            </a:pPr>
            <a:r>
              <a:rPr lang="nb-NO"/>
              <a:t>SYSTEMATIKK</a:t>
            </a:r>
          </a:p>
          <a:p>
            <a:pPr defTabSz="457200">
              <a:defRPr sz="1400">
                <a:solidFill>
                  <a:srgbClr val="464646"/>
                </a:solidFill>
                <a:latin typeface="Century Gothic"/>
                <a:ea typeface="Century Gothic"/>
                <a:cs typeface="Century Gothic"/>
                <a:sym typeface="Century Gothic"/>
              </a:defRPr>
            </a:pPr>
            <a:r>
              <a:rPr lang="nb-NO"/>
              <a:t>Planer, maler og gjennomføring</a:t>
            </a:r>
          </a:p>
        </p:txBody>
      </p:sp>
      <p:sp>
        <p:nvSpPr>
          <p:cNvPr id="199" name="KOMPETANSEPLAN"/>
          <p:cNvSpPr txBox="1"/>
          <p:nvPr/>
        </p:nvSpPr>
        <p:spPr>
          <a:xfrm>
            <a:off x="5248470" y="3691165"/>
            <a:ext cx="2139443" cy="14986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p>
            <a:pPr defTabSz="457200">
              <a:defRPr sz="1800" b="1">
                <a:solidFill>
                  <a:srgbClr val="FFFFFF"/>
                </a:solidFill>
                <a:latin typeface="Century Gothic"/>
                <a:ea typeface="Century Gothic"/>
                <a:cs typeface="Century Gothic"/>
                <a:sym typeface="Century Gothic"/>
              </a:defRPr>
            </a:pPr>
            <a:r>
              <a:rPr lang="nb-NO"/>
              <a:t>STYRK REDAKSJONEN</a:t>
            </a:r>
          </a:p>
          <a:p>
            <a:pPr defTabSz="457200">
              <a:defRPr sz="1800" b="1">
                <a:solidFill>
                  <a:srgbClr val="FFFFFF"/>
                </a:solidFill>
                <a:latin typeface="Century Gothic"/>
                <a:ea typeface="Century Gothic"/>
                <a:cs typeface="Century Gothic"/>
                <a:sym typeface="Century Gothic"/>
              </a:defRPr>
            </a:pPr>
            <a:r>
              <a:rPr lang="nb-NO"/>
              <a:t>+</a:t>
            </a:r>
          </a:p>
          <a:p>
            <a:pPr defTabSz="457200">
              <a:defRPr sz="1800" b="1">
                <a:solidFill>
                  <a:srgbClr val="FFFFFF"/>
                </a:solidFill>
                <a:latin typeface="Century Gothic"/>
                <a:ea typeface="Century Gothic"/>
                <a:cs typeface="Century Gothic"/>
                <a:sym typeface="Century Gothic"/>
              </a:defRPr>
            </a:pPr>
            <a:r>
              <a:rPr lang="nb-NO"/>
              <a:t>ENDA BEDRE JOURNALISTIKK </a:t>
            </a:r>
          </a:p>
        </p:txBody>
      </p:sp>
      <p:sp>
        <p:nvSpPr>
          <p:cNvPr id="200" name="Pil"/>
          <p:cNvSpPr/>
          <p:nvPr/>
        </p:nvSpPr>
        <p:spPr>
          <a:xfrm rot="18900000" flipH="1">
            <a:off x="7282542" y="2541816"/>
            <a:ext cx="1473200" cy="1008919"/>
          </a:xfrm>
          <a:prstGeom prst="rightArrow">
            <a:avLst>
              <a:gd name="adj1" fmla="val 26667"/>
              <a:gd name="adj2" fmla="val 67135"/>
            </a:avLst>
          </a:prstGeom>
          <a:solidFill>
            <a:srgbClr val="713024"/>
          </a:solidFill>
          <a:ln w="12700">
            <a:miter lim="400000"/>
          </a:ln>
        </p:spPr>
        <p:txBody>
          <a:bodyPr lIns="50800" tIns="50800" rIns="50800" bIns="50800" anchor="ctr"/>
          <a:lstStyle/>
          <a:p>
            <a:endParaRPr lang="nb-NO"/>
          </a:p>
        </p:txBody>
      </p:sp>
      <p:sp>
        <p:nvSpPr>
          <p:cNvPr id="201" name="Pil"/>
          <p:cNvSpPr/>
          <p:nvPr/>
        </p:nvSpPr>
        <p:spPr>
          <a:xfrm rot="13500000" flipH="1">
            <a:off x="3878942" y="2541816"/>
            <a:ext cx="1473200" cy="1008919"/>
          </a:xfrm>
          <a:prstGeom prst="rightArrow">
            <a:avLst>
              <a:gd name="adj1" fmla="val 26667"/>
              <a:gd name="adj2" fmla="val 67135"/>
            </a:avLst>
          </a:prstGeom>
          <a:solidFill>
            <a:srgbClr val="713024"/>
          </a:solidFill>
          <a:ln w="12700">
            <a:miter lim="400000"/>
          </a:ln>
        </p:spPr>
        <p:txBody>
          <a:bodyPr lIns="50800" tIns="50800" rIns="50800" bIns="50800" anchor="ctr"/>
          <a:lstStyle/>
          <a:p>
            <a:endParaRPr lang="nb-NO"/>
          </a:p>
        </p:txBody>
      </p:sp>
      <p:sp>
        <p:nvSpPr>
          <p:cNvPr id="202" name="Pil"/>
          <p:cNvSpPr/>
          <p:nvPr/>
        </p:nvSpPr>
        <p:spPr>
          <a:xfrm rot="5400000" flipH="1">
            <a:off x="5581591" y="6059716"/>
            <a:ext cx="1473201" cy="1008919"/>
          </a:xfrm>
          <a:prstGeom prst="rightArrow">
            <a:avLst>
              <a:gd name="adj1" fmla="val 26667"/>
              <a:gd name="adj2" fmla="val 67135"/>
            </a:avLst>
          </a:prstGeom>
          <a:solidFill>
            <a:srgbClr val="713024"/>
          </a:solidFill>
          <a:ln w="12700">
            <a:miter lim="400000"/>
          </a:ln>
        </p:spPr>
        <p:txBody>
          <a:bodyPr lIns="50800" tIns="50800" rIns="50800" bIns="50800" anchor="ctr"/>
          <a:lstStyle/>
          <a:p>
            <a:endParaRPr lang="nb-NO"/>
          </a:p>
        </p:txBody>
      </p:sp>
      <p:sp>
        <p:nvSpPr>
          <p:cNvPr id="203" name="SAMARBEID"/>
          <p:cNvSpPr txBox="1"/>
          <p:nvPr/>
        </p:nvSpPr>
        <p:spPr>
          <a:xfrm>
            <a:off x="2189327" y="1659165"/>
            <a:ext cx="3633230" cy="6223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defTabSz="457200">
              <a:defRPr sz="2000" b="1">
                <a:solidFill>
                  <a:srgbClr val="7A2B1F"/>
                </a:solidFill>
                <a:latin typeface="Century Gothic"/>
                <a:ea typeface="Century Gothic"/>
                <a:cs typeface="Century Gothic"/>
                <a:sym typeface="Century Gothic"/>
              </a:defRPr>
            </a:pPr>
            <a:r>
              <a:rPr lang="nb-NO"/>
              <a:t>SAMARBEID</a:t>
            </a:r>
          </a:p>
          <a:p>
            <a:pPr defTabSz="457200">
              <a:defRPr sz="1400">
                <a:solidFill>
                  <a:srgbClr val="464646"/>
                </a:solidFill>
                <a:latin typeface="Century Gothic"/>
                <a:ea typeface="Century Gothic"/>
                <a:cs typeface="Century Gothic"/>
                <a:sym typeface="Century Gothic"/>
              </a:defRPr>
            </a:pPr>
            <a:r>
              <a:rPr lang="nb-NO"/>
              <a:t>Dialog mellom ledelse, klubb og ansatte</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ÅD PÅ VEIEN">
            <a:extLst>
              <a:ext uri="{FF2B5EF4-FFF2-40B4-BE49-F238E27FC236}">
                <a16:creationId xmlns:a16="http://schemas.microsoft.com/office/drawing/2014/main" id="{57764B77-98FC-4944-C163-20EE4493ECD5}"/>
              </a:ext>
            </a:extLst>
          </p:cNvPr>
          <p:cNvSpPr txBox="1"/>
          <p:nvPr/>
        </p:nvSpPr>
        <p:spPr>
          <a:xfrm>
            <a:off x="4650931" y="4610060"/>
            <a:ext cx="3702937" cy="5334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t">
            <a:spAutoFit/>
          </a:bodyPr>
          <a:lstStyle>
            <a:lvl1pPr algn="l" defTabSz="457200">
              <a:defRPr sz="2800" b="1">
                <a:solidFill>
                  <a:srgbClr val="7A2B1F"/>
                </a:solidFill>
                <a:latin typeface="Century Gothic"/>
                <a:ea typeface="Century Gothic"/>
                <a:cs typeface="Century Gothic"/>
                <a:sym typeface="Century Gothic"/>
              </a:defRPr>
            </a:lvl1pPr>
          </a:lstStyle>
          <a:p>
            <a:r>
              <a:rPr lang="nb-NO"/>
              <a:t>STYRK – steg for steg</a:t>
            </a:r>
          </a:p>
        </p:txBody>
      </p:sp>
      <p:pic>
        <p:nvPicPr>
          <p:cNvPr id="3" name="Skjermbilde 2023-02-07 kl. 15.57.48.png" descr="Skjermbilde 2023-02-07 kl. 15.57.48.png">
            <a:extLst>
              <a:ext uri="{FF2B5EF4-FFF2-40B4-BE49-F238E27FC236}">
                <a16:creationId xmlns:a16="http://schemas.microsoft.com/office/drawing/2014/main" id="{91A8162F-FFB9-2768-7793-CC760E1116E2}"/>
              </a:ext>
            </a:extLst>
          </p:cNvPr>
          <p:cNvPicPr>
            <a:picLocks noChangeAspect="1"/>
          </p:cNvPicPr>
          <p:nvPr/>
        </p:nvPicPr>
        <p:blipFill>
          <a:blip r:embed="rId2"/>
          <a:srcRect l="8793" t="9569" r="16968" b="12879"/>
          <a:stretch>
            <a:fillRect/>
          </a:stretch>
        </p:blipFill>
        <p:spPr>
          <a:xfrm>
            <a:off x="1537187" y="1399422"/>
            <a:ext cx="2548454" cy="2548207"/>
          </a:xfrm>
          <a:custGeom>
            <a:avLst/>
            <a:gdLst/>
            <a:ahLst/>
            <a:cxnLst>
              <a:cxn ang="0">
                <a:pos x="wd2" y="hd2"/>
              </a:cxn>
              <a:cxn ang="5400000">
                <a:pos x="wd2" y="hd2"/>
              </a:cxn>
              <a:cxn ang="10800000">
                <a:pos x="wd2" y="hd2"/>
              </a:cxn>
              <a:cxn ang="16200000">
                <a:pos x="wd2" y="hd2"/>
              </a:cxn>
            </a:cxnLst>
            <a:rect l="0" t="0" r="r" b="b"/>
            <a:pathLst>
              <a:path w="20870" h="21273" extrusionOk="0">
                <a:moveTo>
                  <a:pt x="10434" y="0"/>
                </a:moveTo>
                <a:cubicBezTo>
                  <a:pt x="10217" y="0"/>
                  <a:pt x="10003" y="28"/>
                  <a:pt x="9741" y="83"/>
                </a:cubicBezTo>
                <a:cubicBezTo>
                  <a:pt x="8669" y="309"/>
                  <a:pt x="7801" y="990"/>
                  <a:pt x="7339" y="1968"/>
                </a:cubicBezTo>
                <a:cubicBezTo>
                  <a:pt x="7240" y="2179"/>
                  <a:pt x="7129" y="2492"/>
                  <a:pt x="7092" y="2664"/>
                </a:cubicBezTo>
                <a:cubicBezTo>
                  <a:pt x="6980" y="3201"/>
                  <a:pt x="6950" y="3183"/>
                  <a:pt x="6719" y="2422"/>
                </a:cubicBezTo>
                <a:cubicBezTo>
                  <a:pt x="6547" y="1856"/>
                  <a:pt x="6313" y="1471"/>
                  <a:pt x="5867" y="1020"/>
                </a:cubicBezTo>
                <a:cubicBezTo>
                  <a:pt x="4947" y="89"/>
                  <a:pt x="3633" y="-225"/>
                  <a:pt x="2364" y="185"/>
                </a:cubicBezTo>
                <a:cubicBezTo>
                  <a:pt x="1315" y="524"/>
                  <a:pt x="551" y="1307"/>
                  <a:pt x="176" y="2422"/>
                </a:cubicBezTo>
                <a:cubicBezTo>
                  <a:pt x="-31" y="3038"/>
                  <a:pt x="-44" y="3895"/>
                  <a:pt x="144" y="4513"/>
                </a:cubicBezTo>
                <a:cubicBezTo>
                  <a:pt x="500" y="5680"/>
                  <a:pt x="1313" y="6514"/>
                  <a:pt x="2451" y="6881"/>
                </a:cubicBezTo>
                <a:cubicBezTo>
                  <a:pt x="2793" y="6992"/>
                  <a:pt x="2958" y="7111"/>
                  <a:pt x="2828" y="7153"/>
                </a:cubicBezTo>
                <a:cubicBezTo>
                  <a:pt x="2785" y="7167"/>
                  <a:pt x="2617" y="7223"/>
                  <a:pt x="2451" y="7276"/>
                </a:cubicBezTo>
                <a:cubicBezTo>
                  <a:pt x="1189" y="7677"/>
                  <a:pt x="330" y="8649"/>
                  <a:pt x="66" y="9979"/>
                </a:cubicBezTo>
                <a:cubicBezTo>
                  <a:pt x="-50" y="10562"/>
                  <a:pt x="-13" y="11123"/>
                  <a:pt x="176" y="11735"/>
                </a:cubicBezTo>
                <a:cubicBezTo>
                  <a:pt x="532" y="12883"/>
                  <a:pt x="1389" y="13709"/>
                  <a:pt x="2575" y="14045"/>
                </a:cubicBezTo>
                <a:cubicBezTo>
                  <a:pt x="2749" y="14094"/>
                  <a:pt x="2897" y="14158"/>
                  <a:pt x="2903" y="14187"/>
                </a:cubicBezTo>
                <a:cubicBezTo>
                  <a:pt x="2909" y="14216"/>
                  <a:pt x="2693" y="14315"/>
                  <a:pt x="2422" y="14409"/>
                </a:cubicBezTo>
                <a:cubicBezTo>
                  <a:pt x="1755" y="14641"/>
                  <a:pt x="1455" y="14829"/>
                  <a:pt x="992" y="15304"/>
                </a:cubicBezTo>
                <a:cubicBezTo>
                  <a:pt x="348" y="15964"/>
                  <a:pt x="-7" y="16901"/>
                  <a:pt x="1" y="17825"/>
                </a:cubicBezTo>
                <a:cubicBezTo>
                  <a:pt x="4" y="18133"/>
                  <a:pt x="48" y="18441"/>
                  <a:pt x="134" y="18736"/>
                </a:cubicBezTo>
                <a:cubicBezTo>
                  <a:pt x="494" y="19970"/>
                  <a:pt x="1515" y="20936"/>
                  <a:pt x="2750" y="21208"/>
                </a:cubicBezTo>
                <a:cubicBezTo>
                  <a:pt x="3239" y="21315"/>
                  <a:pt x="3943" y="21279"/>
                  <a:pt x="4450" y="21122"/>
                </a:cubicBezTo>
                <a:cubicBezTo>
                  <a:pt x="5517" y="20790"/>
                  <a:pt x="6298" y="20032"/>
                  <a:pt x="6686" y="18952"/>
                </a:cubicBezTo>
                <a:cubicBezTo>
                  <a:pt x="6947" y="18226"/>
                  <a:pt x="6958" y="18223"/>
                  <a:pt x="7148" y="18816"/>
                </a:cubicBezTo>
                <a:cubicBezTo>
                  <a:pt x="7507" y="19937"/>
                  <a:pt x="8263" y="20723"/>
                  <a:pt x="9348" y="21099"/>
                </a:cubicBezTo>
                <a:cubicBezTo>
                  <a:pt x="9745" y="21236"/>
                  <a:pt x="9890" y="21258"/>
                  <a:pt x="10437" y="21258"/>
                </a:cubicBezTo>
                <a:cubicBezTo>
                  <a:pt x="10986" y="21258"/>
                  <a:pt x="11124" y="21235"/>
                  <a:pt x="11529" y="21095"/>
                </a:cubicBezTo>
                <a:cubicBezTo>
                  <a:pt x="12626" y="20715"/>
                  <a:pt x="13433" y="19861"/>
                  <a:pt x="13745" y="18753"/>
                </a:cubicBezTo>
                <a:cubicBezTo>
                  <a:pt x="13797" y="18570"/>
                  <a:pt x="13852" y="18403"/>
                  <a:pt x="13866" y="18378"/>
                </a:cubicBezTo>
                <a:cubicBezTo>
                  <a:pt x="13911" y="18298"/>
                  <a:pt x="14037" y="18452"/>
                  <a:pt x="14074" y="18633"/>
                </a:cubicBezTo>
                <a:cubicBezTo>
                  <a:pt x="14138" y="18956"/>
                  <a:pt x="14582" y="19810"/>
                  <a:pt x="14837" y="20105"/>
                </a:cubicBezTo>
                <a:cubicBezTo>
                  <a:pt x="15190" y="20512"/>
                  <a:pt x="15819" y="20927"/>
                  <a:pt x="16342" y="21095"/>
                </a:cubicBezTo>
                <a:cubicBezTo>
                  <a:pt x="17211" y="21375"/>
                  <a:pt x="18069" y="21324"/>
                  <a:pt x="18877" y="20946"/>
                </a:cubicBezTo>
                <a:cubicBezTo>
                  <a:pt x="21047" y="19931"/>
                  <a:pt x="21550" y="17000"/>
                  <a:pt x="19849" y="15274"/>
                </a:cubicBezTo>
                <a:cubicBezTo>
                  <a:pt x="19405" y="14824"/>
                  <a:pt x="18869" y="14505"/>
                  <a:pt x="18338" y="14376"/>
                </a:cubicBezTo>
                <a:cubicBezTo>
                  <a:pt x="18032" y="14302"/>
                  <a:pt x="17852" y="14180"/>
                  <a:pt x="17987" y="14137"/>
                </a:cubicBezTo>
                <a:cubicBezTo>
                  <a:pt x="19019" y="13811"/>
                  <a:pt x="19357" y="13633"/>
                  <a:pt x="19820" y="13177"/>
                </a:cubicBezTo>
                <a:cubicBezTo>
                  <a:pt x="20211" y="12791"/>
                  <a:pt x="20527" y="12274"/>
                  <a:pt x="20701" y="11735"/>
                </a:cubicBezTo>
                <a:cubicBezTo>
                  <a:pt x="20902" y="11109"/>
                  <a:pt x="20912" y="10251"/>
                  <a:pt x="20727" y="9641"/>
                </a:cubicBezTo>
                <a:cubicBezTo>
                  <a:pt x="20366" y="8460"/>
                  <a:pt x="19565" y="7645"/>
                  <a:pt x="18393" y="7266"/>
                </a:cubicBezTo>
                <a:cubicBezTo>
                  <a:pt x="18182" y="7198"/>
                  <a:pt x="18009" y="7113"/>
                  <a:pt x="18009" y="7077"/>
                </a:cubicBezTo>
                <a:cubicBezTo>
                  <a:pt x="18009" y="7041"/>
                  <a:pt x="18182" y="6953"/>
                  <a:pt x="18393" y="6885"/>
                </a:cubicBezTo>
                <a:cubicBezTo>
                  <a:pt x="19687" y="6466"/>
                  <a:pt x="20563" y="5482"/>
                  <a:pt x="20808" y="4168"/>
                </a:cubicBezTo>
                <a:cubicBezTo>
                  <a:pt x="20848" y="3950"/>
                  <a:pt x="20869" y="3733"/>
                  <a:pt x="20870" y="3519"/>
                </a:cubicBezTo>
                <a:cubicBezTo>
                  <a:pt x="20874" y="2018"/>
                  <a:pt x="19936" y="648"/>
                  <a:pt x="18507" y="185"/>
                </a:cubicBezTo>
                <a:cubicBezTo>
                  <a:pt x="17237" y="-225"/>
                  <a:pt x="15908" y="91"/>
                  <a:pt x="15000" y="1020"/>
                </a:cubicBezTo>
                <a:cubicBezTo>
                  <a:pt x="14562" y="1469"/>
                  <a:pt x="14325" y="1857"/>
                  <a:pt x="14148" y="2422"/>
                </a:cubicBezTo>
                <a:cubicBezTo>
                  <a:pt x="14015" y="2848"/>
                  <a:pt x="13903" y="3028"/>
                  <a:pt x="13859" y="2889"/>
                </a:cubicBezTo>
                <a:cubicBezTo>
                  <a:pt x="13845" y="2845"/>
                  <a:pt x="13793" y="2673"/>
                  <a:pt x="13742" y="2505"/>
                </a:cubicBezTo>
                <a:cubicBezTo>
                  <a:pt x="13365" y="1261"/>
                  <a:pt x="12371" y="337"/>
                  <a:pt x="11136" y="83"/>
                </a:cubicBezTo>
                <a:cubicBezTo>
                  <a:pt x="10869" y="28"/>
                  <a:pt x="10650" y="0"/>
                  <a:pt x="10434" y="0"/>
                </a:cubicBezTo>
                <a:close/>
                <a:moveTo>
                  <a:pt x="6946" y="3986"/>
                </a:moveTo>
                <a:cubicBezTo>
                  <a:pt x="6998" y="3953"/>
                  <a:pt x="7038" y="4085"/>
                  <a:pt x="7096" y="4360"/>
                </a:cubicBezTo>
                <a:cubicBezTo>
                  <a:pt x="7195" y="4832"/>
                  <a:pt x="7554" y="5525"/>
                  <a:pt x="7898" y="5904"/>
                </a:cubicBezTo>
                <a:cubicBezTo>
                  <a:pt x="8309" y="6356"/>
                  <a:pt x="8727" y="6627"/>
                  <a:pt x="9342" y="6838"/>
                </a:cubicBezTo>
                <a:cubicBezTo>
                  <a:pt x="9627" y="6937"/>
                  <a:pt x="9862" y="7044"/>
                  <a:pt x="9862" y="7077"/>
                </a:cubicBezTo>
                <a:cubicBezTo>
                  <a:pt x="9862" y="7110"/>
                  <a:pt x="9647" y="7209"/>
                  <a:pt x="9384" y="7299"/>
                </a:cubicBezTo>
                <a:cubicBezTo>
                  <a:pt x="8272" y="7680"/>
                  <a:pt x="7583" y="8378"/>
                  <a:pt x="7157" y="9552"/>
                </a:cubicBezTo>
                <a:cubicBezTo>
                  <a:pt x="7028" y="9911"/>
                  <a:pt x="6925" y="10044"/>
                  <a:pt x="6865" y="9936"/>
                </a:cubicBezTo>
                <a:cubicBezTo>
                  <a:pt x="6851" y="9912"/>
                  <a:pt x="6787" y="9725"/>
                  <a:pt x="6722" y="9522"/>
                </a:cubicBezTo>
                <a:cubicBezTo>
                  <a:pt x="6488" y="8795"/>
                  <a:pt x="5973" y="8118"/>
                  <a:pt x="5334" y="7690"/>
                </a:cubicBezTo>
                <a:cubicBezTo>
                  <a:pt x="5078" y="7518"/>
                  <a:pt x="4577" y="7301"/>
                  <a:pt x="4096" y="7153"/>
                </a:cubicBezTo>
                <a:cubicBezTo>
                  <a:pt x="3960" y="7111"/>
                  <a:pt x="4136" y="6996"/>
                  <a:pt x="4596" y="6828"/>
                </a:cubicBezTo>
                <a:cubicBezTo>
                  <a:pt x="5628" y="6454"/>
                  <a:pt x="6435" y="5606"/>
                  <a:pt x="6722" y="4595"/>
                </a:cubicBezTo>
                <a:cubicBezTo>
                  <a:pt x="6829" y="4216"/>
                  <a:pt x="6894" y="4018"/>
                  <a:pt x="6946" y="3986"/>
                </a:cubicBezTo>
                <a:close/>
                <a:moveTo>
                  <a:pt x="13905" y="4078"/>
                </a:moveTo>
                <a:cubicBezTo>
                  <a:pt x="13958" y="4089"/>
                  <a:pt x="14041" y="4260"/>
                  <a:pt x="14122" y="4539"/>
                </a:cubicBezTo>
                <a:cubicBezTo>
                  <a:pt x="14275" y="5063"/>
                  <a:pt x="14533" y="5510"/>
                  <a:pt x="14928" y="5934"/>
                </a:cubicBezTo>
                <a:cubicBezTo>
                  <a:pt x="15359" y="6396"/>
                  <a:pt x="15767" y="6659"/>
                  <a:pt x="16368" y="6865"/>
                </a:cubicBezTo>
                <a:cubicBezTo>
                  <a:pt x="16610" y="6948"/>
                  <a:pt x="16807" y="7045"/>
                  <a:pt x="16807" y="7080"/>
                </a:cubicBezTo>
                <a:cubicBezTo>
                  <a:pt x="16807" y="7115"/>
                  <a:pt x="16609" y="7210"/>
                  <a:pt x="16368" y="7292"/>
                </a:cubicBezTo>
                <a:cubicBezTo>
                  <a:pt x="15759" y="7502"/>
                  <a:pt x="15449" y="7699"/>
                  <a:pt x="14967" y="8187"/>
                </a:cubicBezTo>
                <a:cubicBezTo>
                  <a:pt x="14517" y="8643"/>
                  <a:pt x="14239" y="9143"/>
                  <a:pt x="14080" y="9774"/>
                </a:cubicBezTo>
                <a:cubicBezTo>
                  <a:pt x="13992" y="10124"/>
                  <a:pt x="13902" y="10275"/>
                  <a:pt x="13862" y="10138"/>
                </a:cubicBezTo>
                <a:cubicBezTo>
                  <a:pt x="13850" y="10095"/>
                  <a:pt x="13796" y="9897"/>
                  <a:pt x="13745" y="9698"/>
                </a:cubicBezTo>
                <a:cubicBezTo>
                  <a:pt x="13457" y="8564"/>
                  <a:pt x="12637" y="7693"/>
                  <a:pt x="11487" y="7299"/>
                </a:cubicBezTo>
                <a:cubicBezTo>
                  <a:pt x="11223" y="7209"/>
                  <a:pt x="11009" y="7107"/>
                  <a:pt x="11009" y="7070"/>
                </a:cubicBezTo>
                <a:cubicBezTo>
                  <a:pt x="11009" y="7033"/>
                  <a:pt x="11171" y="6957"/>
                  <a:pt x="11366" y="6901"/>
                </a:cubicBezTo>
                <a:cubicBezTo>
                  <a:pt x="12477" y="6583"/>
                  <a:pt x="13315" y="5768"/>
                  <a:pt x="13690" y="4645"/>
                </a:cubicBezTo>
                <a:cubicBezTo>
                  <a:pt x="13771" y="4402"/>
                  <a:pt x="13849" y="4169"/>
                  <a:pt x="13862" y="4125"/>
                </a:cubicBezTo>
                <a:cubicBezTo>
                  <a:pt x="13872" y="4091"/>
                  <a:pt x="13887" y="4075"/>
                  <a:pt x="13905" y="4078"/>
                </a:cubicBezTo>
                <a:close/>
                <a:moveTo>
                  <a:pt x="13908" y="11099"/>
                </a:moveTo>
                <a:cubicBezTo>
                  <a:pt x="13920" y="11106"/>
                  <a:pt x="13936" y="11126"/>
                  <a:pt x="13957" y="11149"/>
                </a:cubicBezTo>
                <a:cubicBezTo>
                  <a:pt x="13996" y="11193"/>
                  <a:pt x="14057" y="11368"/>
                  <a:pt x="14093" y="11537"/>
                </a:cubicBezTo>
                <a:cubicBezTo>
                  <a:pt x="14340" y="12687"/>
                  <a:pt x="15366" y="13729"/>
                  <a:pt x="16560" y="14038"/>
                </a:cubicBezTo>
                <a:cubicBezTo>
                  <a:pt x="16773" y="14093"/>
                  <a:pt x="16949" y="14160"/>
                  <a:pt x="16950" y="14187"/>
                </a:cubicBezTo>
                <a:cubicBezTo>
                  <a:pt x="16951" y="14214"/>
                  <a:pt x="16745" y="14302"/>
                  <a:pt x="16495" y="14383"/>
                </a:cubicBezTo>
                <a:cubicBezTo>
                  <a:pt x="16245" y="14463"/>
                  <a:pt x="15932" y="14587"/>
                  <a:pt x="15796" y="14658"/>
                </a:cubicBezTo>
                <a:cubicBezTo>
                  <a:pt x="15024" y="15063"/>
                  <a:pt x="14411" y="15822"/>
                  <a:pt x="14129" y="16722"/>
                </a:cubicBezTo>
                <a:cubicBezTo>
                  <a:pt x="14019" y="17072"/>
                  <a:pt x="13902" y="17240"/>
                  <a:pt x="13859" y="17109"/>
                </a:cubicBezTo>
                <a:cubicBezTo>
                  <a:pt x="13615" y="16370"/>
                  <a:pt x="13532" y="16163"/>
                  <a:pt x="13378" y="15903"/>
                </a:cubicBezTo>
                <a:cubicBezTo>
                  <a:pt x="13139" y="15500"/>
                  <a:pt x="12515" y="14897"/>
                  <a:pt x="12104" y="14677"/>
                </a:cubicBezTo>
                <a:cubicBezTo>
                  <a:pt x="11924" y="14581"/>
                  <a:pt x="11628" y="14458"/>
                  <a:pt x="11448" y="14402"/>
                </a:cubicBezTo>
                <a:cubicBezTo>
                  <a:pt x="10878" y="14229"/>
                  <a:pt x="10869" y="14169"/>
                  <a:pt x="11392" y="14018"/>
                </a:cubicBezTo>
                <a:cubicBezTo>
                  <a:pt x="12528" y="13690"/>
                  <a:pt x="13454" y="12736"/>
                  <a:pt x="13745" y="11593"/>
                </a:cubicBezTo>
                <a:cubicBezTo>
                  <a:pt x="13854" y="11167"/>
                  <a:pt x="13871" y="11077"/>
                  <a:pt x="13908" y="11099"/>
                </a:cubicBezTo>
                <a:close/>
                <a:moveTo>
                  <a:pt x="6949" y="11228"/>
                </a:moveTo>
                <a:cubicBezTo>
                  <a:pt x="7004" y="11209"/>
                  <a:pt x="7049" y="11344"/>
                  <a:pt x="7125" y="11619"/>
                </a:cubicBezTo>
                <a:cubicBezTo>
                  <a:pt x="7281" y="12181"/>
                  <a:pt x="7581" y="12701"/>
                  <a:pt x="7999" y="13127"/>
                </a:cubicBezTo>
                <a:cubicBezTo>
                  <a:pt x="8417" y="13553"/>
                  <a:pt x="8927" y="13859"/>
                  <a:pt x="9478" y="14018"/>
                </a:cubicBezTo>
                <a:cubicBezTo>
                  <a:pt x="10001" y="14169"/>
                  <a:pt x="9992" y="14229"/>
                  <a:pt x="9423" y="14402"/>
                </a:cubicBezTo>
                <a:cubicBezTo>
                  <a:pt x="8360" y="14727"/>
                  <a:pt x="7485" y="15610"/>
                  <a:pt x="7148" y="16695"/>
                </a:cubicBezTo>
                <a:cubicBezTo>
                  <a:pt x="7081" y="16910"/>
                  <a:pt x="7009" y="17105"/>
                  <a:pt x="6988" y="17129"/>
                </a:cubicBezTo>
                <a:cubicBezTo>
                  <a:pt x="6931" y="17197"/>
                  <a:pt x="6851" y="17060"/>
                  <a:pt x="6745" y="16722"/>
                </a:cubicBezTo>
                <a:cubicBezTo>
                  <a:pt x="6452" y="15795"/>
                  <a:pt x="5866" y="15072"/>
                  <a:pt x="5074" y="14658"/>
                </a:cubicBezTo>
                <a:cubicBezTo>
                  <a:pt x="4940" y="14587"/>
                  <a:pt x="4635" y="14465"/>
                  <a:pt x="4395" y="14386"/>
                </a:cubicBezTo>
                <a:cubicBezTo>
                  <a:pt x="4155" y="14307"/>
                  <a:pt x="3961" y="14219"/>
                  <a:pt x="3966" y="14190"/>
                </a:cubicBezTo>
                <a:cubicBezTo>
                  <a:pt x="3971" y="14162"/>
                  <a:pt x="4156" y="14084"/>
                  <a:pt x="4375" y="14018"/>
                </a:cubicBezTo>
                <a:cubicBezTo>
                  <a:pt x="5010" y="13828"/>
                  <a:pt x="5443" y="13571"/>
                  <a:pt x="5874" y="13130"/>
                </a:cubicBezTo>
                <a:cubicBezTo>
                  <a:pt x="6322" y="12672"/>
                  <a:pt x="6512" y="12365"/>
                  <a:pt x="6715" y="11765"/>
                </a:cubicBezTo>
                <a:cubicBezTo>
                  <a:pt x="6832" y="11421"/>
                  <a:pt x="6895" y="11248"/>
                  <a:pt x="6949" y="11228"/>
                </a:cubicBezTo>
                <a:close/>
              </a:path>
            </a:pathLst>
          </a:custGeom>
          <a:ln w="12700">
            <a:miter lim="400000"/>
          </a:ln>
        </p:spPr>
      </p:pic>
    </p:spTree>
    <p:extLst>
      <p:ext uri="{BB962C8B-B14F-4D97-AF65-F5344CB8AC3E}">
        <p14:creationId xmlns:p14="http://schemas.microsoft.com/office/powerpoint/2010/main" val="228324583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Linje"/>
          <p:cNvSpPr/>
          <p:nvPr/>
        </p:nvSpPr>
        <p:spPr>
          <a:xfrm>
            <a:off x="3907493" y="2513326"/>
            <a:ext cx="4168220" cy="1"/>
          </a:xfrm>
          <a:prstGeom prst="line">
            <a:avLst/>
          </a:prstGeom>
          <a:ln w="12700">
            <a:solidFill>
              <a:srgbClr val="000000"/>
            </a:solidFill>
            <a:miter lim="400000"/>
          </a:ln>
        </p:spPr>
        <p:txBody>
          <a:bodyPr lIns="45718" tIns="45718" rIns="45718" bIns="45718"/>
          <a:lstStyle/>
          <a:p>
            <a:endParaRPr lang="nb-NO"/>
          </a:p>
        </p:txBody>
      </p:sp>
      <p:sp>
        <p:nvSpPr>
          <p:cNvPr id="210" name="Linje"/>
          <p:cNvSpPr/>
          <p:nvPr/>
        </p:nvSpPr>
        <p:spPr>
          <a:xfrm flipV="1">
            <a:off x="5976545" y="6149428"/>
            <a:ext cx="2" cy="1134725"/>
          </a:xfrm>
          <a:prstGeom prst="line">
            <a:avLst/>
          </a:prstGeom>
          <a:ln w="12700">
            <a:solidFill>
              <a:srgbClr val="000000"/>
            </a:solidFill>
            <a:miter lim="400000"/>
          </a:ln>
        </p:spPr>
        <p:txBody>
          <a:bodyPr lIns="45718" tIns="45718" rIns="45718" bIns="45718"/>
          <a:lstStyle/>
          <a:p>
            <a:endParaRPr lang="nb-NO"/>
          </a:p>
        </p:txBody>
      </p:sp>
      <p:sp>
        <p:nvSpPr>
          <p:cNvPr id="211" name="Linje"/>
          <p:cNvSpPr/>
          <p:nvPr/>
        </p:nvSpPr>
        <p:spPr>
          <a:xfrm flipV="1">
            <a:off x="5965187" y="2757367"/>
            <a:ext cx="2" cy="1134725"/>
          </a:xfrm>
          <a:prstGeom prst="line">
            <a:avLst/>
          </a:prstGeom>
          <a:ln w="12700">
            <a:solidFill>
              <a:srgbClr val="000000"/>
            </a:solidFill>
            <a:miter lim="400000"/>
          </a:ln>
        </p:spPr>
        <p:txBody>
          <a:bodyPr lIns="45718" tIns="45718" rIns="45718" bIns="45718"/>
          <a:lstStyle/>
          <a:p>
            <a:endParaRPr lang="nb-NO"/>
          </a:p>
        </p:txBody>
      </p:sp>
      <p:sp>
        <p:nvSpPr>
          <p:cNvPr id="212" name="Rektangel"/>
          <p:cNvSpPr/>
          <p:nvPr/>
        </p:nvSpPr>
        <p:spPr>
          <a:xfrm>
            <a:off x="4930137" y="3048005"/>
            <a:ext cx="2070103" cy="654034"/>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213" name="Linje"/>
          <p:cNvSpPr/>
          <p:nvPr/>
        </p:nvSpPr>
        <p:spPr>
          <a:xfrm>
            <a:off x="7335342" y="6175315"/>
            <a:ext cx="769667" cy="2"/>
          </a:xfrm>
          <a:prstGeom prst="line">
            <a:avLst/>
          </a:prstGeom>
          <a:ln w="12700">
            <a:solidFill>
              <a:srgbClr val="000000"/>
            </a:solidFill>
            <a:miter lim="400000"/>
          </a:ln>
        </p:spPr>
        <p:txBody>
          <a:bodyPr lIns="45718" tIns="45718" rIns="45718" bIns="45718"/>
          <a:lstStyle/>
          <a:p>
            <a:endParaRPr lang="nb-NO"/>
          </a:p>
        </p:txBody>
      </p:sp>
      <p:sp>
        <p:nvSpPr>
          <p:cNvPr id="214" name="Linje"/>
          <p:cNvSpPr/>
          <p:nvPr/>
        </p:nvSpPr>
        <p:spPr>
          <a:xfrm>
            <a:off x="7487816" y="4208386"/>
            <a:ext cx="617193" cy="1"/>
          </a:xfrm>
          <a:prstGeom prst="line">
            <a:avLst/>
          </a:prstGeom>
          <a:ln w="12700">
            <a:solidFill>
              <a:srgbClr val="000000"/>
            </a:solidFill>
            <a:miter lim="400000"/>
          </a:ln>
        </p:spPr>
        <p:txBody>
          <a:bodyPr lIns="45718" tIns="45718" rIns="45718" bIns="45718"/>
          <a:lstStyle/>
          <a:p>
            <a:endParaRPr lang="nb-NO"/>
          </a:p>
        </p:txBody>
      </p:sp>
      <p:sp>
        <p:nvSpPr>
          <p:cNvPr id="215" name="Linje"/>
          <p:cNvSpPr/>
          <p:nvPr/>
        </p:nvSpPr>
        <p:spPr>
          <a:xfrm>
            <a:off x="3862674" y="7174257"/>
            <a:ext cx="716659" cy="3"/>
          </a:xfrm>
          <a:prstGeom prst="line">
            <a:avLst/>
          </a:prstGeom>
          <a:ln w="12700">
            <a:solidFill>
              <a:srgbClr val="000000"/>
            </a:solidFill>
            <a:miter lim="400000"/>
          </a:ln>
        </p:spPr>
        <p:txBody>
          <a:bodyPr lIns="45718" tIns="45718" rIns="45718" bIns="45718"/>
          <a:lstStyle/>
          <a:p>
            <a:endParaRPr lang="nb-NO"/>
          </a:p>
        </p:txBody>
      </p:sp>
      <p:sp>
        <p:nvSpPr>
          <p:cNvPr id="216" name="Linje"/>
          <p:cNvSpPr/>
          <p:nvPr/>
        </p:nvSpPr>
        <p:spPr>
          <a:xfrm>
            <a:off x="7304621" y="7047285"/>
            <a:ext cx="769666" cy="2"/>
          </a:xfrm>
          <a:prstGeom prst="line">
            <a:avLst/>
          </a:prstGeom>
          <a:ln w="12700">
            <a:solidFill>
              <a:srgbClr val="000000"/>
            </a:solidFill>
            <a:miter lim="400000"/>
          </a:ln>
        </p:spPr>
        <p:txBody>
          <a:bodyPr lIns="45718" tIns="45718" rIns="45718" bIns="45718"/>
          <a:lstStyle/>
          <a:p>
            <a:endParaRPr lang="nb-NO"/>
          </a:p>
        </p:txBody>
      </p:sp>
      <p:sp>
        <p:nvSpPr>
          <p:cNvPr id="217" name="Linje"/>
          <p:cNvSpPr/>
          <p:nvPr/>
        </p:nvSpPr>
        <p:spPr>
          <a:xfrm>
            <a:off x="7335342" y="5095815"/>
            <a:ext cx="769667" cy="2"/>
          </a:xfrm>
          <a:prstGeom prst="line">
            <a:avLst/>
          </a:prstGeom>
          <a:ln w="12700">
            <a:solidFill>
              <a:srgbClr val="000000"/>
            </a:solidFill>
            <a:miter lim="400000"/>
          </a:ln>
        </p:spPr>
        <p:txBody>
          <a:bodyPr lIns="45718" tIns="45718" rIns="45718" bIns="45718"/>
          <a:lstStyle/>
          <a:p>
            <a:endParaRPr lang="nb-NO"/>
          </a:p>
        </p:txBody>
      </p:sp>
      <p:sp>
        <p:nvSpPr>
          <p:cNvPr id="218" name="Linje"/>
          <p:cNvSpPr/>
          <p:nvPr/>
        </p:nvSpPr>
        <p:spPr>
          <a:xfrm>
            <a:off x="3893396" y="4208386"/>
            <a:ext cx="871960" cy="1"/>
          </a:xfrm>
          <a:prstGeom prst="line">
            <a:avLst/>
          </a:prstGeom>
          <a:ln w="12700">
            <a:solidFill>
              <a:srgbClr val="000000"/>
            </a:solidFill>
            <a:miter lim="400000"/>
          </a:ln>
        </p:spPr>
        <p:txBody>
          <a:bodyPr lIns="45718" tIns="45718" rIns="45718" bIns="45718"/>
          <a:lstStyle/>
          <a:p>
            <a:endParaRPr lang="nb-NO"/>
          </a:p>
        </p:txBody>
      </p:sp>
      <p:sp>
        <p:nvSpPr>
          <p:cNvPr id="219" name="Linje"/>
          <p:cNvSpPr/>
          <p:nvPr/>
        </p:nvSpPr>
        <p:spPr>
          <a:xfrm>
            <a:off x="3893396" y="6154075"/>
            <a:ext cx="800027" cy="2"/>
          </a:xfrm>
          <a:prstGeom prst="line">
            <a:avLst/>
          </a:prstGeom>
          <a:ln w="12700">
            <a:solidFill>
              <a:srgbClr val="000000"/>
            </a:solidFill>
            <a:miter lim="400000"/>
          </a:ln>
        </p:spPr>
        <p:txBody>
          <a:bodyPr lIns="45718" tIns="45718" rIns="45718" bIns="45718"/>
          <a:lstStyle/>
          <a:p>
            <a:endParaRPr lang="nb-NO"/>
          </a:p>
        </p:txBody>
      </p:sp>
      <p:sp>
        <p:nvSpPr>
          <p:cNvPr id="220" name="Linje"/>
          <p:cNvSpPr/>
          <p:nvPr/>
        </p:nvSpPr>
        <p:spPr>
          <a:xfrm flipV="1">
            <a:off x="4966818" y="4512512"/>
            <a:ext cx="1" cy="1528123"/>
          </a:xfrm>
          <a:prstGeom prst="line">
            <a:avLst/>
          </a:prstGeom>
          <a:ln w="12700">
            <a:solidFill>
              <a:srgbClr val="000000"/>
            </a:solidFill>
            <a:miter lim="400000"/>
          </a:ln>
        </p:spPr>
        <p:txBody>
          <a:bodyPr lIns="45718" tIns="45718" rIns="45718" bIns="45718"/>
          <a:lstStyle/>
          <a:p>
            <a:endParaRPr lang="nb-NO"/>
          </a:p>
        </p:txBody>
      </p:sp>
      <p:sp>
        <p:nvSpPr>
          <p:cNvPr id="221" name="Linje"/>
          <p:cNvSpPr/>
          <p:nvPr/>
        </p:nvSpPr>
        <p:spPr>
          <a:xfrm flipV="1">
            <a:off x="6934568" y="4494533"/>
            <a:ext cx="1" cy="1564081"/>
          </a:xfrm>
          <a:prstGeom prst="line">
            <a:avLst/>
          </a:prstGeom>
          <a:ln w="12700">
            <a:solidFill>
              <a:srgbClr val="000000"/>
            </a:solidFill>
            <a:miter lim="400000"/>
          </a:ln>
        </p:spPr>
        <p:txBody>
          <a:bodyPr lIns="45718" tIns="45718" rIns="45718" bIns="45718"/>
          <a:lstStyle/>
          <a:p>
            <a:endParaRPr lang="nb-NO"/>
          </a:p>
        </p:txBody>
      </p:sp>
      <p:sp>
        <p:nvSpPr>
          <p:cNvPr id="222" name="Rektangel"/>
          <p:cNvSpPr/>
          <p:nvPr/>
        </p:nvSpPr>
        <p:spPr>
          <a:xfrm>
            <a:off x="4100773" y="5804785"/>
            <a:ext cx="3728831" cy="647781"/>
          </a:xfrm>
          <a:prstGeom prst="rect">
            <a:avLst/>
          </a:prstGeom>
          <a:solidFill>
            <a:srgbClr val="7A2B1F"/>
          </a:solidFill>
          <a:ln w="12700">
            <a:solidFill>
              <a:srgbClr val="000000"/>
            </a:solidFill>
            <a:miter lim="400000"/>
          </a:ln>
        </p:spPr>
        <p:txBody>
          <a:bodyPr lIns="50800" tIns="50800" rIns="50800" bIns="50800" anchor="ctr"/>
          <a:lstStyle/>
          <a:p>
            <a:pPr defTabSz="584200">
              <a:defRPr sz="1200" b="1">
                <a:solidFill>
                  <a:srgbClr val="FFFFFF"/>
                </a:solidFill>
              </a:defRPr>
            </a:pPr>
            <a:endParaRPr lang="nb-NO"/>
          </a:p>
        </p:txBody>
      </p:sp>
      <p:sp>
        <p:nvSpPr>
          <p:cNvPr id="223" name="PLAN - Prioritering  og mulige tiltak"/>
          <p:cNvSpPr txBox="1"/>
          <p:nvPr/>
        </p:nvSpPr>
        <p:spPr>
          <a:xfrm>
            <a:off x="5029134" y="5889586"/>
            <a:ext cx="1748481" cy="47818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lvl1pPr defTabSz="584200">
              <a:defRPr sz="1200" b="1">
                <a:solidFill>
                  <a:srgbClr val="FFFFFF"/>
                </a:solidFill>
              </a:defRPr>
            </a:lvl1pPr>
          </a:lstStyle>
          <a:p>
            <a:r>
              <a:rPr lang="nb-NO"/>
              <a:t>PLAN - Prioritering  og mulige tiltak</a:t>
            </a:r>
          </a:p>
        </p:txBody>
      </p:sp>
      <p:sp>
        <p:nvSpPr>
          <p:cNvPr id="224" name="Rektangel"/>
          <p:cNvSpPr/>
          <p:nvPr/>
        </p:nvSpPr>
        <p:spPr>
          <a:xfrm>
            <a:off x="4099647" y="2189435"/>
            <a:ext cx="3726358" cy="647782"/>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225" name="INTERESSENTHÅNDTERING"/>
          <p:cNvSpPr txBox="1"/>
          <p:nvPr/>
        </p:nvSpPr>
        <p:spPr>
          <a:xfrm>
            <a:off x="4452340" y="4161027"/>
            <a:ext cx="195560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algn="l" defTabSz="584200">
              <a:defRPr sz="1200">
                <a:solidFill>
                  <a:srgbClr val="FFFFFF"/>
                </a:solidFill>
                <a:latin typeface="Century Gothic"/>
                <a:ea typeface="Century Gothic"/>
                <a:cs typeface="Century Gothic"/>
                <a:sym typeface="Century Gothic"/>
              </a:defRPr>
            </a:lvl1pPr>
          </a:lstStyle>
          <a:p>
            <a:r>
              <a:rPr lang="nb-NO"/>
              <a:t>INTERESSENTHÅNDTERING</a:t>
            </a:r>
          </a:p>
        </p:txBody>
      </p:sp>
      <p:sp>
        <p:nvSpPr>
          <p:cNvPr id="226" name="Mediehusets strategiske mål"/>
          <p:cNvSpPr txBox="1"/>
          <p:nvPr/>
        </p:nvSpPr>
        <p:spPr>
          <a:xfrm>
            <a:off x="4616830" y="2367276"/>
            <a:ext cx="2671317"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FFFFFF"/>
                </a:solidFill>
                <a:latin typeface="Century Gothic"/>
                <a:ea typeface="Century Gothic"/>
                <a:cs typeface="Century Gothic"/>
                <a:sym typeface="Century Gothic"/>
              </a:defRPr>
            </a:lvl1pPr>
          </a:lstStyle>
          <a:p>
            <a:r>
              <a:rPr lang="nb-NO"/>
              <a:t>MÅL - Mediehusets strategiske mål</a:t>
            </a:r>
          </a:p>
        </p:txBody>
      </p:sp>
      <p:sp>
        <p:nvSpPr>
          <p:cNvPr id="227" name="Rektangel"/>
          <p:cNvSpPr/>
          <p:nvPr/>
        </p:nvSpPr>
        <p:spPr>
          <a:xfrm>
            <a:off x="4102009" y="3859536"/>
            <a:ext cx="3726358" cy="654035"/>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228" name="Rammer, drøfting og plan"/>
          <p:cNvSpPr txBox="1"/>
          <p:nvPr/>
        </p:nvSpPr>
        <p:spPr>
          <a:xfrm>
            <a:off x="4396682" y="4026657"/>
            <a:ext cx="3012043"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FFFFFF"/>
                </a:solidFill>
                <a:latin typeface="Century Gothic"/>
                <a:ea typeface="Century Gothic"/>
                <a:cs typeface="Century Gothic"/>
                <a:sym typeface="Century Gothic"/>
              </a:defRPr>
            </a:lvl1pPr>
          </a:lstStyle>
          <a:p>
            <a:r>
              <a:rPr lang="nb-NO"/>
              <a:t>SAMARBEID - Rammer, drøfting og plan</a:t>
            </a:r>
          </a:p>
        </p:txBody>
      </p:sp>
      <p:sp>
        <p:nvSpPr>
          <p:cNvPr id="229" name="KOMPETANSEKARTLEGGING"/>
          <p:cNvSpPr txBox="1"/>
          <p:nvPr/>
        </p:nvSpPr>
        <p:spPr>
          <a:xfrm rot="16200000">
            <a:off x="685337" y="3161278"/>
            <a:ext cx="2810304" cy="33609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60099" tIns="60099" rIns="60099" bIns="60099" anchor="ctr">
            <a:spAutoFit/>
          </a:bodyPr>
          <a:lstStyle>
            <a:lvl1pPr defTabSz="1300480">
              <a:defRPr sz="1400" b="1">
                <a:solidFill>
                  <a:srgbClr val="000000"/>
                </a:solidFill>
                <a:latin typeface="Century Gothic"/>
                <a:ea typeface="Century Gothic"/>
                <a:cs typeface="Century Gothic"/>
                <a:sym typeface="Century Gothic"/>
              </a:defRPr>
            </a:lvl1pPr>
          </a:lstStyle>
          <a:p>
            <a:r>
              <a:rPr lang="nb-NO"/>
              <a:t>KOMPETANSEKARTLEGGING</a:t>
            </a:r>
          </a:p>
        </p:txBody>
      </p:sp>
      <p:sp>
        <p:nvSpPr>
          <p:cNvPr id="230" name="Linje"/>
          <p:cNvSpPr/>
          <p:nvPr/>
        </p:nvSpPr>
        <p:spPr>
          <a:xfrm flipV="1">
            <a:off x="2090520" y="4680952"/>
            <a:ext cx="2" cy="660481"/>
          </a:xfrm>
          <a:prstGeom prst="line">
            <a:avLst/>
          </a:prstGeom>
          <a:ln w="12700">
            <a:solidFill>
              <a:srgbClr val="000000"/>
            </a:solidFill>
            <a:miter lim="400000"/>
          </a:ln>
        </p:spPr>
        <p:txBody>
          <a:bodyPr lIns="45718" tIns="45718" rIns="45718" bIns="45718"/>
          <a:lstStyle/>
          <a:p>
            <a:endParaRPr lang="nb-NO"/>
          </a:p>
        </p:txBody>
      </p:sp>
      <p:sp>
        <p:nvSpPr>
          <p:cNvPr id="231" name="KOMPETANSEPLAN"/>
          <p:cNvSpPr txBox="1"/>
          <p:nvPr/>
        </p:nvSpPr>
        <p:spPr>
          <a:xfrm rot="16200000">
            <a:off x="1009320" y="6145315"/>
            <a:ext cx="2162326" cy="33609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60099" tIns="60099" rIns="60099" bIns="60099" anchor="ctr">
            <a:spAutoFit/>
          </a:bodyPr>
          <a:lstStyle>
            <a:lvl1pPr defTabSz="1300480">
              <a:defRPr sz="1400" b="1">
                <a:solidFill>
                  <a:srgbClr val="000000"/>
                </a:solidFill>
                <a:latin typeface="Century Gothic"/>
                <a:ea typeface="Century Gothic"/>
                <a:cs typeface="Century Gothic"/>
                <a:sym typeface="Century Gothic"/>
              </a:defRPr>
            </a:lvl1pPr>
          </a:lstStyle>
          <a:p>
            <a:r>
              <a:rPr lang="nb-NO"/>
              <a:t>KOMPETANSEPLAN</a:t>
            </a:r>
          </a:p>
        </p:txBody>
      </p:sp>
      <p:sp>
        <p:nvSpPr>
          <p:cNvPr id="232" name="Definere redaksjonelle delmål"/>
          <p:cNvSpPr txBox="1"/>
          <p:nvPr/>
        </p:nvSpPr>
        <p:spPr>
          <a:xfrm>
            <a:off x="4362113" y="3228971"/>
            <a:ext cx="3236542"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lvl1pPr defTabSz="457200">
              <a:defRPr sz="1180" b="1">
                <a:solidFill>
                  <a:srgbClr val="FFFFFF"/>
                </a:solidFill>
                <a:latin typeface="Century Gothic"/>
                <a:ea typeface="Century Gothic"/>
                <a:cs typeface="Century Gothic"/>
                <a:sym typeface="Century Gothic"/>
              </a:defRPr>
            </a:lvl1pPr>
          </a:lstStyle>
          <a:p>
            <a:r>
              <a:rPr lang="nb-NO"/>
              <a:t>Lage redaksjonelle delmål</a:t>
            </a:r>
          </a:p>
        </p:txBody>
      </p:sp>
      <p:sp>
        <p:nvSpPr>
          <p:cNvPr id="233" name="Rektangel"/>
          <p:cNvSpPr/>
          <p:nvPr/>
        </p:nvSpPr>
        <p:spPr>
          <a:xfrm>
            <a:off x="4065385" y="6851109"/>
            <a:ext cx="3726358" cy="654035"/>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234" name="Gjennomføring"/>
          <p:cNvSpPr txBox="1"/>
          <p:nvPr/>
        </p:nvSpPr>
        <p:spPr>
          <a:xfrm>
            <a:off x="4554155" y="7002808"/>
            <a:ext cx="2704729"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FFFFFF"/>
                </a:solidFill>
                <a:latin typeface="Century Gothic"/>
                <a:ea typeface="Century Gothic"/>
                <a:cs typeface="Century Gothic"/>
                <a:sym typeface="Century Gothic"/>
              </a:defRPr>
            </a:lvl1pPr>
          </a:lstStyle>
          <a:p>
            <a:r>
              <a:rPr lang="nb-NO"/>
              <a:t>GJENNOMFØRING - Kurs  og annet </a:t>
            </a:r>
          </a:p>
        </p:txBody>
      </p:sp>
      <p:sp>
        <p:nvSpPr>
          <p:cNvPr id="235" name="Ledelsen"/>
          <p:cNvSpPr txBox="1"/>
          <p:nvPr/>
        </p:nvSpPr>
        <p:spPr>
          <a:xfrm>
            <a:off x="8405916" y="2367275"/>
            <a:ext cx="769665"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algn="l" defTabSz="457200">
              <a:defRPr sz="1200" b="1">
                <a:solidFill>
                  <a:srgbClr val="55220A"/>
                </a:solidFill>
                <a:latin typeface="Century Gothic"/>
                <a:ea typeface="Century Gothic"/>
                <a:cs typeface="Century Gothic"/>
                <a:sym typeface="Century Gothic"/>
              </a:defRPr>
            </a:lvl1pPr>
          </a:lstStyle>
          <a:p>
            <a:r>
              <a:rPr lang="nb-NO"/>
              <a:t>Ledelsen</a:t>
            </a:r>
          </a:p>
        </p:txBody>
      </p:sp>
      <p:sp>
        <p:nvSpPr>
          <p:cNvPr id="236" name="Rektangel"/>
          <p:cNvSpPr/>
          <p:nvPr/>
        </p:nvSpPr>
        <p:spPr>
          <a:xfrm>
            <a:off x="6052233" y="4778781"/>
            <a:ext cx="1764670" cy="647781"/>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237" name="Rektangel"/>
          <p:cNvSpPr/>
          <p:nvPr/>
        </p:nvSpPr>
        <p:spPr>
          <a:xfrm>
            <a:off x="4100773" y="4778781"/>
            <a:ext cx="1761181" cy="647781"/>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238" name="Hvilken kompetanse  trenger vi?"/>
          <p:cNvSpPr txBox="1"/>
          <p:nvPr/>
        </p:nvSpPr>
        <p:spPr>
          <a:xfrm>
            <a:off x="4438029" y="4769355"/>
            <a:ext cx="1086670" cy="673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defTabSz="457200">
              <a:defRPr sz="1200" b="1">
                <a:solidFill>
                  <a:srgbClr val="FFFFFF"/>
                </a:solidFill>
                <a:latin typeface="Century Gothic"/>
                <a:ea typeface="Century Gothic"/>
                <a:cs typeface="Century Gothic"/>
                <a:sym typeface="Century Gothic"/>
              </a:defRPr>
            </a:pPr>
            <a:r>
              <a:rPr lang="nb-NO"/>
              <a:t>Hvilken</a:t>
            </a:r>
            <a:br>
              <a:rPr lang="nb-NO"/>
            </a:br>
            <a:r>
              <a:rPr lang="nb-NO"/>
              <a:t>kompetanse </a:t>
            </a:r>
            <a:br>
              <a:rPr lang="nb-NO"/>
            </a:br>
            <a:r>
              <a:rPr lang="nb-NO"/>
              <a:t>har vi?</a:t>
            </a:r>
          </a:p>
        </p:txBody>
      </p:sp>
      <p:sp>
        <p:nvSpPr>
          <p:cNvPr id="239" name="Hvilken kompetanse  har vi?"/>
          <p:cNvSpPr txBox="1"/>
          <p:nvPr/>
        </p:nvSpPr>
        <p:spPr>
          <a:xfrm>
            <a:off x="6387246" y="4766121"/>
            <a:ext cx="1086669" cy="673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defTabSz="457200">
              <a:defRPr sz="1200" b="1">
                <a:solidFill>
                  <a:srgbClr val="FFFFFF"/>
                </a:solidFill>
                <a:latin typeface="Century Gothic"/>
                <a:ea typeface="Century Gothic"/>
                <a:cs typeface="Century Gothic"/>
                <a:sym typeface="Century Gothic"/>
              </a:defRPr>
            </a:pPr>
            <a:r>
              <a:rPr lang="nb-NO"/>
              <a:t>Hvilken</a:t>
            </a:r>
            <a:br>
              <a:rPr lang="nb-NO"/>
            </a:br>
            <a:r>
              <a:rPr lang="nb-NO"/>
              <a:t>kompetanse </a:t>
            </a:r>
            <a:br>
              <a:rPr lang="nb-NO"/>
            </a:br>
            <a:r>
              <a:rPr lang="nb-NO"/>
              <a:t>trenger vi?</a:t>
            </a:r>
          </a:p>
        </p:txBody>
      </p:sp>
      <p:sp>
        <p:nvSpPr>
          <p:cNvPr id="240" name="Linje"/>
          <p:cNvSpPr/>
          <p:nvPr/>
        </p:nvSpPr>
        <p:spPr>
          <a:xfrm flipV="1">
            <a:off x="2089489" y="7385654"/>
            <a:ext cx="1033" cy="463995"/>
          </a:xfrm>
          <a:prstGeom prst="line">
            <a:avLst/>
          </a:prstGeom>
          <a:ln w="12700">
            <a:solidFill>
              <a:srgbClr val="000000"/>
            </a:solidFill>
            <a:miter lim="400000"/>
          </a:ln>
        </p:spPr>
        <p:txBody>
          <a:bodyPr lIns="45718" tIns="45718" rIns="45718" bIns="45718"/>
          <a:lstStyle/>
          <a:p>
            <a:endParaRPr lang="nb-NO"/>
          </a:p>
        </p:txBody>
      </p:sp>
      <p:sp>
        <p:nvSpPr>
          <p:cNvPr id="241" name="Ledelsen"/>
          <p:cNvSpPr txBox="1"/>
          <p:nvPr/>
        </p:nvSpPr>
        <p:spPr>
          <a:xfrm>
            <a:off x="8405916" y="4064757"/>
            <a:ext cx="1566134"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algn="l" defTabSz="457200">
              <a:defRPr sz="1200" b="1">
                <a:solidFill>
                  <a:srgbClr val="55220A"/>
                </a:solidFill>
                <a:latin typeface="Century Gothic"/>
                <a:ea typeface="Century Gothic"/>
                <a:cs typeface="Century Gothic"/>
                <a:sym typeface="Century Gothic"/>
              </a:defRPr>
            </a:lvl1pPr>
          </a:lstStyle>
          <a:p>
            <a:r>
              <a:rPr lang="nb-NO"/>
              <a:t>Ledelsen/Klubb(er)</a:t>
            </a:r>
          </a:p>
        </p:txBody>
      </p:sp>
      <p:sp>
        <p:nvSpPr>
          <p:cNvPr id="242" name="Ledelsen"/>
          <p:cNvSpPr txBox="1"/>
          <p:nvPr/>
        </p:nvSpPr>
        <p:spPr>
          <a:xfrm>
            <a:off x="8405916" y="4873476"/>
            <a:ext cx="1609415" cy="47192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1200" b="1">
                <a:solidFill>
                  <a:srgbClr val="55220A"/>
                </a:solidFill>
                <a:latin typeface="Century Gothic"/>
                <a:ea typeface="Century Gothic"/>
                <a:cs typeface="Century Gothic"/>
                <a:sym typeface="Century Gothic"/>
              </a:defRPr>
            </a:pPr>
            <a:r>
              <a:rPr lang="nb-NO"/>
              <a:t>Ledelsen/Klubb(er),</a:t>
            </a:r>
            <a:br>
              <a:rPr lang="nb-NO"/>
            </a:br>
            <a:r>
              <a:rPr lang="nb-NO"/>
              <a:t>avdelingsledere</a:t>
            </a:r>
          </a:p>
        </p:txBody>
      </p:sp>
      <p:sp>
        <p:nvSpPr>
          <p:cNvPr id="243" name="Ledelsen/Klubb(er), avdelingsledere,  medarbeidere"/>
          <p:cNvSpPr txBox="1"/>
          <p:nvPr/>
        </p:nvSpPr>
        <p:spPr>
          <a:xfrm>
            <a:off x="8405916" y="5984397"/>
            <a:ext cx="2941511" cy="47192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1200" b="1">
                <a:solidFill>
                  <a:srgbClr val="55220A"/>
                </a:solidFill>
                <a:latin typeface="Century Gothic"/>
                <a:ea typeface="Century Gothic"/>
                <a:cs typeface="Century Gothic"/>
                <a:sym typeface="Century Gothic"/>
              </a:defRPr>
            </a:pPr>
            <a:r>
              <a:rPr lang="nb-NO"/>
              <a:t>Ledelsen/Klubb(er), avdelingsledere, </a:t>
            </a:r>
            <a:br>
              <a:rPr lang="nb-NO"/>
            </a:br>
            <a:r>
              <a:rPr lang="nb-NO"/>
              <a:t>medarbeidere</a:t>
            </a:r>
          </a:p>
        </p:txBody>
      </p:sp>
      <p:sp>
        <p:nvSpPr>
          <p:cNvPr id="244" name="Ledelsen/Klubb(er), avdelingsledere…"/>
          <p:cNvSpPr txBox="1"/>
          <p:nvPr/>
        </p:nvSpPr>
        <p:spPr>
          <a:xfrm>
            <a:off x="8377556" y="6974739"/>
            <a:ext cx="2854949" cy="47192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1200" b="1">
                <a:solidFill>
                  <a:srgbClr val="55220A"/>
                </a:solidFill>
                <a:latin typeface="Century Gothic"/>
                <a:ea typeface="Century Gothic"/>
                <a:cs typeface="Century Gothic"/>
                <a:sym typeface="Century Gothic"/>
              </a:defRPr>
            </a:pPr>
            <a:r>
              <a:rPr lang="nb-NO"/>
              <a:t>Ledelsen/Klubb(er), avdelingsledere</a:t>
            </a:r>
          </a:p>
          <a:p>
            <a:pPr algn="l" defTabSz="457200">
              <a:defRPr sz="1200" b="1">
                <a:solidFill>
                  <a:srgbClr val="55220A"/>
                </a:solidFill>
                <a:latin typeface="Century Gothic"/>
                <a:ea typeface="Century Gothic"/>
                <a:cs typeface="Century Gothic"/>
                <a:sym typeface="Century Gothic"/>
              </a:defRPr>
            </a:pPr>
            <a:r>
              <a:rPr lang="nb-NO"/>
              <a:t>medarbeidere</a:t>
            </a:r>
          </a:p>
        </p:txBody>
      </p:sp>
      <p:sp>
        <p:nvSpPr>
          <p:cNvPr id="245" name="Oval"/>
          <p:cNvSpPr/>
          <p:nvPr/>
        </p:nvSpPr>
        <p:spPr>
          <a:xfrm>
            <a:off x="2747360" y="3795067"/>
            <a:ext cx="843793" cy="826638"/>
          </a:xfrm>
          <a:prstGeom prst="ellipse">
            <a:avLst/>
          </a:prstGeom>
          <a:solidFill>
            <a:srgbClr val="F3E9E2"/>
          </a:solidFill>
          <a:ln w="12700">
            <a:miter lim="400000"/>
          </a:ln>
        </p:spPr>
        <p:txBody>
          <a:bodyPr lIns="50800" tIns="50800" rIns="50800" bIns="50800" anchor="ctr"/>
          <a:lstStyle/>
          <a:p>
            <a:endParaRPr lang="nb-NO"/>
          </a:p>
        </p:txBody>
      </p:sp>
      <p:sp>
        <p:nvSpPr>
          <p:cNvPr id="246" name="STEG 1"/>
          <p:cNvSpPr txBox="1"/>
          <p:nvPr/>
        </p:nvSpPr>
        <p:spPr>
          <a:xfrm>
            <a:off x="2872864" y="4062335"/>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2</a:t>
            </a:r>
          </a:p>
        </p:txBody>
      </p:sp>
      <p:sp>
        <p:nvSpPr>
          <p:cNvPr id="247" name="Oval"/>
          <p:cNvSpPr/>
          <p:nvPr/>
        </p:nvSpPr>
        <p:spPr>
          <a:xfrm>
            <a:off x="2747360" y="5740757"/>
            <a:ext cx="843793" cy="826638"/>
          </a:xfrm>
          <a:prstGeom prst="ellipse">
            <a:avLst/>
          </a:prstGeom>
          <a:solidFill>
            <a:srgbClr val="F3E9E2"/>
          </a:solidFill>
          <a:ln w="12700">
            <a:miter lim="400000"/>
          </a:ln>
        </p:spPr>
        <p:txBody>
          <a:bodyPr lIns="50800" tIns="50800" rIns="50800" bIns="50800" anchor="ctr"/>
          <a:lstStyle/>
          <a:p>
            <a:endParaRPr lang="nb-NO"/>
          </a:p>
        </p:txBody>
      </p:sp>
      <p:sp>
        <p:nvSpPr>
          <p:cNvPr id="248" name="STEG 1"/>
          <p:cNvSpPr txBox="1"/>
          <p:nvPr/>
        </p:nvSpPr>
        <p:spPr>
          <a:xfrm>
            <a:off x="2872864" y="6008025"/>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3</a:t>
            </a:r>
          </a:p>
        </p:txBody>
      </p:sp>
      <p:sp>
        <p:nvSpPr>
          <p:cNvPr id="249" name="Oval"/>
          <p:cNvSpPr/>
          <p:nvPr/>
        </p:nvSpPr>
        <p:spPr>
          <a:xfrm>
            <a:off x="2716638" y="6773639"/>
            <a:ext cx="843792" cy="826639"/>
          </a:xfrm>
          <a:prstGeom prst="ellipse">
            <a:avLst/>
          </a:prstGeom>
          <a:solidFill>
            <a:srgbClr val="F3E9E2"/>
          </a:solidFill>
          <a:ln w="12700">
            <a:miter lim="400000"/>
          </a:ln>
        </p:spPr>
        <p:txBody>
          <a:bodyPr lIns="50800" tIns="50800" rIns="50800" bIns="50800" anchor="ctr"/>
          <a:lstStyle/>
          <a:p>
            <a:endParaRPr lang="nb-NO"/>
          </a:p>
        </p:txBody>
      </p:sp>
      <p:sp>
        <p:nvSpPr>
          <p:cNvPr id="250" name="STEG 1"/>
          <p:cNvSpPr txBox="1"/>
          <p:nvPr/>
        </p:nvSpPr>
        <p:spPr>
          <a:xfrm>
            <a:off x="2842142" y="7040908"/>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4</a:t>
            </a:r>
          </a:p>
        </p:txBody>
      </p:sp>
      <p:sp>
        <p:nvSpPr>
          <p:cNvPr id="252" name="Oval"/>
          <p:cNvSpPr/>
          <p:nvPr/>
        </p:nvSpPr>
        <p:spPr>
          <a:xfrm>
            <a:off x="2747360" y="2090110"/>
            <a:ext cx="843793" cy="826638"/>
          </a:xfrm>
          <a:prstGeom prst="ellipse">
            <a:avLst/>
          </a:prstGeom>
          <a:solidFill>
            <a:srgbClr val="F3E9E2"/>
          </a:solidFill>
          <a:ln w="12700">
            <a:miter lim="400000"/>
          </a:ln>
        </p:spPr>
        <p:txBody>
          <a:bodyPr lIns="50800" tIns="50800" rIns="50800" bIns="50800" anchor="ctr"/>
          <a:lstStyle/>
          <a:p>
            <a:endParaRPr lang="nb-NO"/>
          </a:p>
        </p:txBody>
      </p:sp>
      <p:sp>
        <p:nvSpPr>
          <p:cNvPr id="253" name="STEG 1"/>
          <p:cNvSpPr txBox="1"/>
          <p:nvPr/>
        </p:nvSpPr>
        <p:spPr>
          <a:xfrm>
            <a:off x="2872864" y="2357378"/>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1</a:t>
            </a:r>
          </a:p>
        </p:txBody>
      </p:sp>
      <p:sp>
        <p:nvSpPr>
          <p:cNvPr id="2" name="RÅD PÅ VEIEN">
            <a:extLst>
              <a:ext uri="{FF2B5EF4-FFF2-40B4-BE49-F238E27FC236}">
                <a16:creationId xmlns:a16="http://schemas.microsoft.com/office/drawing/2014/main" id="{E900EFDE-838D-5190-564A-03500F190EAD}"/>
              </a:ext>
            </a:extLst>
          </p:cNvPr>
          <p:cNvSpPr txBox="1"/>
          <p:nvPr/>
        </p:nvSpPr>
        <p:spPr>
          <a:xfrm>
            <a:off x="476457" y="462679"/>
            <a:ext cx="4050789" cy="74892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KOMPETANSEARBEIDET </a:t>
            </a:r>
          </a:p>
          <a:p>
            <a:pPr algn="l" defTabSz="457200">
              <a:defRPr sz="1400" b="1">
                <a:solidFill>
                  <a:srgbClr val="000000"/>
                </a:solidFill>
                <a:latin typeface="Century Gothic"/>
                <a:ea typeface="Century Gothic"/>
                <a:cs typeface="Century Gothic"/>
                <a:sym typeface="Century Gothic"/>
              </a:defRPr>
            </a:pPr>
            <a:r>
              <a:rPr lang="nb-NO"/>
              <a:t>Steg for steg</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Rektangel"/>
          <p:cNvSpPr/>
          <p:nvPr/>
        </p:nvSpPr>
        <p:spPr>
          <a:xfrm>
            <a:off x="2446496" y="3850383"/>
            <a:ext cx="7938162" cy="4502165"/>
          </a:xfrm>
          <a:custGeom>
            <a:avLst/>
            <a:gdLst>
              <a:gd name="connsiteX0" fmla="*/ 0 w 7938162"/>
              <a:gd name="connsiteY0" fmla="*/ 0 h 4502165"/>
              <a:gd name="connsiteX1" fmla="*/ 423369 w 7938162"/>
              <a:gd name="connsiteY1" fmla="*/ 0 h 4502165"/>
              <a:gd name="connsiteX2" fmla="*/ 1164264 w 7938162"/>
              <a:gd name="connsiteY2" fmla="*/ 0 h 4502165"/>
              <a:gd name="connsiteX3" fmla="*/ 1587632 w 7938162"/>
              <a:gd name="connsiteY3" fmla="*/ 0 h 4502165"/>
              <a:gd name="connsiteX4" fmla="*/ 2011001 w 7938162"/>
              <a:gd name="connsiteY4" fmla="*/ 0 h 4502165"/>
              <a:gd name="connsiteX5" fmla="*/ 2831278 w 7938162"/>
              <a:gd name="connsiteY5" fmla="*/ 0 h 4502165"/>
              <a:gd name="connsiteX6" fmla="*/ 3492791 w 7938162"/>
              <a:gd name="connsiteY6" fmla="*/ 0 h 4502165"/>
              <a:gd name="connsiteX7" fmla="*/ 3916160 w 7938162"/>
              <a:gd name="connsiteY7" fmla="*/ 0 h 4502165"/>
              <a:gd name="connsiteX8" fmla="*/ 4577673 w 7938162"/>
              <a:gd name="connsiteY8" fmla="*/ 0 h 4502165"/>
              <a:gd name="connsiteX9" fmla="*/ 5397950 w 7938162"/>
              <a:gd name="connsiteY9" fmla="*/ 0 h 4502165"/>
              <a:gd name="connsiteX10" fmla="*/ 5980082 w 7938162"/>
              <a:gd name="connsiteY10" fmla="*/ 0 h 4502165"/>
              <a:gd name="connsiteX11" fmla="*/ 6562214 w 7938162"/>
              <a:gd name="connsiteY11" fmla="*/ 0 h 4502165"/>
              <a:gd name="connsiteX12" fmla="*/ 7223727 w 7938162"/>
              <a:gd name="connsiteY12" fmla="*/ 0 h 4502165"/>
              <a:gd name="connsiteX13" fmla="*/ 7938162 w 7938162"/>
              <a:gd name="connsiteY13" fmla="*/ 0 h 4502165"/>
              <a:gd name="connsiteX14" fmla="*/ 7938162 w 7938162"/>
              <a:gd name="connsiteY14" fmla="*/ 688188 h 4502165"/>
              <a:gd name="connsiteX15" fmla="*/ 7938162 w 7938162"/>
              <a:gd name="connsiteY15" fmla="*/ 1421398 h 4502165"/>
              <a:gd name="connsiteX16" fmla="*/ 7938162 w 7938162"/>
              <a:gd name="connsiteY16" fmla="*/ 2019543 h 4502165"/>
              <a:gd name="connsiteX17" fmla="*/ 7938162 w 7938162"/>
              <a:gd name="connsiteY17" fmla="*/ 2572666 h 4502165"/>
              <a:gd name="connsiteX18" fmla="*/ 7938162 w 7938162"/>
              <a:gd name="connsiteY18" fmla="*/ 3215832 h 4502165"/>
              <a:gd name="connsiteX19" fmla="*/ 7938162 w 7938162"/>
              <a:gd name="connsiteY19" fmla="*/ 3904020 h 4502165"/>
              <a:gd name="connsiteX20" fmla="*/ 7938162 w 7938162"/>
              <a:gd name="connsiteY20" fmla="*/ 4502165 h 4502165"/>
              <a:gd name="connsiteX21" fmla="*/ 7197267 w 7938162"/>
              <a:gd name="connsiteY21" fmla="*/ 4502165 h 4502165"/>
              <a:gd name="connsiteX22" fmla="*/ 6615135 w 7938162"/>
              <a:gd name="connsiteY22" fmla="*/ 4502165 h 4502165"/>
              <a:gd name="connsiteX23" fmla="*/ 6033003 w 7938162"/>
              <a:gd name="connsiteY23" fmla="*/ 4502165 h 4502165"/>
              <a:gd name="connsiteX24" fmla="*/ 5450871 w 7938162"/>
              <a:gd name="connsiteY24" fmla="*/ 4502165 h 4502165"/>
              <a:gd name="connsiteX25" fmla="*/ 4868739 w 7938162"/>
              <a:gd name="connsiteY25" fmla="*/ 4502165 h 4502165"/>
              <a:gd name="connsiteX26" fmla="*/ 4127844 w 7938162"/>
              <a:gd name="connsiteY26" fmla="*/ 4502165 h 4502165"/>
              <a:gd name="connsiteX27" fmla="*/ 3466331 w 7938162"/>
              <a:gd name="connsiteY27" fmla="*/ 4502165 h 4502165"/>
              <a:gd name="connsiteX28" fmla="*/ 3042962 w 7938162"/>
              <a:gd name="connsiteY28" fmla="*/ 4502165 h 4502165"/>
              <a:gd name="connsiteX29" fmla="*/ 2460830 w 7938162"/>
              <a:gd name="connsiteY29" fmla="*/ 4502165 h 4502165"/>
              <a:gd name="connsiteX30" fmla="*/ 1719935 w 7938162"/>
              <a:gd name="connsiteY30" fmla="*/ 4502165 h 4502165"/>
              <a:gd name="connsiteX31" fmla="*/ 1217185 w 7938162"/>
              <a:gd name="connsiteY31" fmla="*/ 4502165 h 4502165"/>
              <a:gd name="connsiteX32" fmla="*/ 0 w 7938162"/>
              <a:gd name="connsiteY32" fmla="*/ 4502165 h 4502165"/>
              <a:gd name="connsiteX33" fmla="*/ 0 w 7938162"/>
              <a:gd name="connsiteY33" fmla="*/ 3768955 h 4502165"/>
              <a:gd name="connsiteX34" fmla="*/ 0 w 7938162"/>
              <a:gd name="connsiteY34" fmla="*/ 3035746 h 4502165"/>
              <a:gd name="connsiteX35" fmla="*/ 0 w 7938162"/>
              <a:gd name="connsiteY35" fmla="*/ 2527644 h 4502165"/>
              <a:gd name="connsiteX36" fmla="*/ 0 w 7938162"/>
              <a:gd name="connsiteY36" fmla="*/ 1884478 h 4502165"/>
              <a:gd name="connsiteX37" fmla="*/ 0 w 7938162"/>
              <a:gd name="connsiteY37" fmla="*/ 1331355 h 4502165"/>
              <a:gd name="connsiteX38" fmla="*/ 0 w 7938162"/>
              <a:gd name="connsiteY38" fmla="*/ 778231 h 4502165"/>
              <a:gd name="connsiteX39" fmla="*/ 0 w 7938162"/>
              <a:gd name="connsiteY39" fmla="*/ 0 h 4502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7938162" h="4502165" fill="none" extrusionOk="0">
                <a:moveTo>
                  <a:pt x="0" y="0"/>
                </a:moveTo>
                <a:cubicBezTo>
                  <a:pt x="140629" y="15823"/>
                  <a:pt x="244528" y="-12108"/>
                  <a:pt x="423369" y="0"/>
                </a:cubicBezTo>
                <a:cubicBezTo>
                  <a:pt x="602210" y="12108"/>
                  <a:pt x="1004295" y="15293"/>
                  <a:pt x="1164264" y="0"/>
                </a:cubicBezTo>
                <a:cubicBezTo>
                  <a:pt x="1324233" y="-15293"/>
                  <a:pt x="1425693" y="-8911"/>
                  <a:pt x="1587632" y="0"/>
                </a:cubicBezTo>
                <a:cubicBezTo>
                  <a:pt x="1749571" y="8911"/>
                  <a:pt x="1825721" y="5419"/>
                  <a:pt x="2011001" y="0"/>
                </a:cubicBezTo>
                <a:cubicBezTo>
                  <a:pt x="2196281" y="-5419"/>
                  <a:pt x="2639261" y="6114"/>
                  <a:pt x="2831278" y="0"/>
                </a:cubicBezTo>
                <a:cubicBezTo>
                  <a:pt x="3023295" y="-6114"/>
                  <a:pt x="3238377" y="1491"/>
                  <a:pt x="3492791" y="0"/>
                </a:cubicBezTo>
                <a:cubicBezTo>
                  <a:pt x="3747205" y="-1491"/>
                  <a:pt x="3750967" y="-13400"/>
                  <a:pt x="3916160" y="0"/>
                </a:cubicBezTo>
                <a:cubicBezTo>
                  <a:pt x="4081353" y="13400"/>
                  <a:pt x="4436432" y="22008"/>
                  <a:pt x="4577673" y="0"/>
                </a:cubicBezTo>
                <a:cubicBezTo>
                  <a:pt x="4718914" y="-22008"/>
                  <a:pt x="5031121" y="27839"/>
                  <a:pt x="5397950" y="0"/>
                </a:cubicBezTo>
                <a:cubicBezTo>
                  <a:pt x="5764779" y="-27839"/>
                  <a:pt x="5698862" y="15610"/>
                  <a:pt x="5980082" y="0"/>
                </a:cubicBezTo>
                <a:cubicBezTo>
                  <a:pt x="6261302" y="-15610"/>
                  <a:pt x="6302645" y="-5280"/>
                  <a:pt x="6562214" y="0"/>
                </a:cubicBezTo>
                <a:cubicBezTo>
                  <a:pt x="6821783" y="5280"/>
                  <a:pt x="7050246" y="-4343"/>
                  <a:pt x="7223727" y="0"/>
                </a:cubicBezTo>
                <a:cubicBezTo>
                  <a:pt x="7397208" y="4343"/>
                  <a:pt x="7645169" y="-10986"/>
                  <a:pt x="7938162" y="0"/>
                </a:cubicBezTo>
                <a:cubicBezTo>
                  <a:pt x="7926462" y="335122"/>
                  <a:pt x="7909595" y="379785"/>
                  <a:pt x="7938162" y="688188"/>
                </a:cubicBezTo>
                <a:cubicBezTo>
                  <a:pt x="7966729" y="996591"/>
                  <a:pt x="7901874" y="1214924"/>
                  <a:pt x="7938162" y="1421398"/>
                </a:cubicBezTo>
                <a:cubicBezTo>
                  <a:pt x="7974451" y="1627872"/>
                  <a:pt x="7932262" y="1794795"/>
                  <a:pt x="7938162" y="2019543"/>
                </a:cubicBezTo>
                <a:cubicBezTo>
                  <a:pt x="7944062" y="2244292"/>
                  <a:pt x="7937363" y="2395850"/>
                  <a:pt x="7938162" y="2572666"/>
                </a:cubicBezTo>
                <a:cubicBezTo>
                  <a:pt x="7938961" y="2749482"/>
                  <a:pt x="7934918" y="2901808"/>
                  <a:pt x="7938162" y="3215832"/>
                </a:cubicBezTo>
                <a:cubicBezTo>
                  <a:pt x="7941406" y="3529856"/>
                  <a:pt x="7928483" y="3654700"/>
                  <a:pt x="7938162" y="3904020"/>
                </a:cubicBezTo>
                <a:cubicBezTo>
                  <a:pt x="7947841" y="4153340"/>
                  <a:pt x="7950540" y="4218021"/>
                  <a:pt x="7938162" y="4502165"/>
                </a:cubicBezTo>
                <a:cubicBezTo>
                  <a:pt x="7686191" y="4480056"/>
                  <a:pt x="7485558" y="4538243"/>
                  <a:pt x="7197267" y="4502165"/>
                </a:cubicBezTo>
                <a:cubicBezTo>
                  <a:pt x="6908976" y="4466087"/>
                  <a:pt x="6743461" y="4486825"/>
                  <a:pt x="6615135" y="4502165"/>
                </a:cubicBezTo>
                <a:cubicBezTo>
                  <a:pt x="6486809" y="4517505"/>
                  <a:pt x="6239812" y="4484243"/>
                  <a:pt x="6033003" y="4502165"/>
                </a:cubicBezTo>
                <a:cubicBezTo>
                  <a:pt x="5826194" y="4520087"/>
                  <a:pt x="5597557" y="4483397"/>
                  <a:pt x="5450871" y="4502165"/>
                </a:cubicBezTo>
                <a:cubicBezTo>
                  <a:pt x="5304185" y="4520933"/>
                  <a:pt x="5149660" y="4481432"/>
                  <a:pt x="4868739" y="4502165"/>
                </a:cubicBezTo>
                <a:cubicBezTo>
                  <a:pt x="4587818" y="4522898"/>
                  <a:pt x="4302223" y="4525815"/>
                  <a:pt x="4127844" y="4502165"/>
                </a:cubicBezTo>
                <a:cubicBezTo>
                  <a:pt x="3953465" y="4478515"/>
                  <a:pt x="3774626" y="4475778"/>
                  <a:pt x="3466331" y="4502165"/>
                </a:cubicBezTo>
                <a:cubicBezTo>
                  <a:pt x="3158036" y="4528552"/>
                  <a:pt x="3192831" y="4491527"/>
                  <a:pt x="3042962" y="4502165"/>
                </a:cubicBezTo>
                <a:cubicBezTo>
                  <a:pt x="2893093" y="4512803"/>
                  <a:pt x="2627611" y="4475047"/>
                  <a:pt x="2460830" y="4502165"/>
                </a:cubicBezTo>
                <a:cubicBezTo>
                  <a:pt x="2294049" y="4529283"/>
                  <a:pt x="1999161" y="4471739"/>
                  <a:pt x="1719935" y="4502165"/>
                </a:cubicBezTo>
                <a:cubicBezTo>
                  <a:pt x="1440709" y="4532591"/>
                  <a:pt x="1326819" y="4526485"/>
                  <a:pt x="1217185" y="4502165"/>
                </a:cubicBezTo>
                <a:cubicBezTo>
                  <a:pt x="1107551" y="4477846"/>
                  <a:pt x="591924" y="4523982"/>
                  <a:pt x="0" y="4502165"/>
                </a:cubicBezTo>
                <a:cubicBezTo>
                  <a:pt x="-25738" y="4294280"/>
                  <a:pt x="5029" y="4096607"/>
                  <a:pt x="0" y="3768955"/>
                </a:cubicBezTo>
                <a:cubicBezTo>
                  <a:pt x="-5029" y="3441303"/>
                  <a:pt x="-6262" y="3217119"/>
                  <a:pt x="0" y="3035746"/>
                </a:cubicBezTo>
                <a:cubicBezTo>
                  <a:pt x="6262" y="2854373"/>
                  <a:pt x="21025" y="2769371"/>
                  <a:pt x="0" y="2527644"/>
                </a:cubicBezTo>
                <a:cubicBezTo>
                  <a:pt x="-21025" y="2285917"/>
                  <a:pt x="-3093" y="2168852"/>
                  <a:pt x="0" y="1884478"/>
                </a:cubicBezTo>
                <a:cubicBezTo>
                  <a:pt x="3093" y="1600104"/>
                  <a:pt x="-24993" y="1519543"/>
                  <a:pt x="0" y="1331355"/>
                </a:cubicBezTo>
                <a:cubicBezTo>
                  <a:pt x="24993" y="1143167"/>
                  <a:pt x="5390" y="932665"/>
                  <a:pt x="0" y="778231"/>
                </a:cubicBezTo>
                <a:cubicBezTo>
                  <a:pt x="-5390" y="623797"/>
                  <a:pt x="-34919" y="384105"/>
                  <a:pt x="0" y="0"/>
                </a:cubicBezTo>
                <a:close/>
              </a:path>
              <a:path w="7938162" h="4502165" stroke="0" extrusionOk="0">
                <a:moveTo>
                  <a:pt x="0" y="0"/>
                </a:moveTo>
                <a:cubicBezTo>
                  <a:pt x="232625" y="-8052"/>
                  <a:pt x="417278" y="-18718"/>
                  <a:pt x="582132" y="0"/>
                </a:cubicBezTo>
                <a:cubicBezTo>
                  <a:pt x="746986" y="18718"/>
                  <a:pt x="835508" y="-3272"/>
                  <a:pt x="1005501" y="0"/>
                </a:cubicBezTo>
                <a:cubicBezTo>
                  <a:pt x="1175494" y="3272"/>
                  <a:pt x="1489803" y="-38902"/>
                  <a:pt x="1825777" y="0"/>
                </a:cubicBezTo>
                <a:cubicBezTo>
                  <a:pt x="2161751" y="38902"/>
                  <a:pt x="2254112" y="7691"/>
                  <a:pt x="2407909" y="0"/>
                </a:cubicBezTo>
                <a:cubicBezTo>
                  <a:pt x="2561706" y="-7691"/>
                  <a:pt x="2778266" y="-26257"/>
                  <a:pt x="2990041" y="0"/>
                </a:cubicBezTo>
                <a:cubicBezTo>
                  <a:pt x="3201816" y="26257"/>
                  <a:pt x="3424786" y="27592"/>
                  <a:pt x="3810318" y="0"/>
                </a:cubicBezTo>
                <a:cubicBezTo>
                  <a:pt x="4195850" y="-27592"/>
                  <a:pt x="4201318" y="-8811"/>
                  <a:pt x="4313068" y="0"/>
                </a:cubicBezTo>
                <a:cubicBezTo>
                  <a:pt x="4424818" y="8811"/>
                  <a:pt x="4948196" y="-3359"/>
                  <a:pt x="5133345" y="0"/>
                </a:cubicBezTo>
                <a:cubicBezTo>
                  <a:pt x="5318494" y="3359"/>
                  <a:pt x="5769514" y="-34826"/>
                  <a:pt x="5953622" y="0"/>
                </a:cubicBezTo>
                <a:cubicBezTo>
                  <a:pt x="6137730" y="34826"/>
                  <a:pt x="6467292" y="-30569"/>
                  <a:pt x="6615135" y="0"/>
                </a:cubicBezTo>
                <a:cubicBezTo>
                  <a:pt x="6762978" y="30569"/>
                  <a:pt x="7642575" y="-28298"/>
                  <a:pt x="7938162" y="0"/>
                </a:cubicBezTo>
                <a:cubicBezTo>
                  <a:pt x="7919149" y="192202"/>
                  <a:pt x="7945354" y="465428"/>
                  <a:pt x="7938162" y="598145"/>
                </a:cubicBezTo>
                <a:cubicBezTo>
                  <a:pt x="7930970" y="730862"/>
                  <a:pt x="7920530" y="932825"/>
                  <a:pt x="7938162" y="1106246"/>
                </a:cubicBezTo>
                <a:cubicBezTo>
                  <a:pt x="7955794" y="1279667"/>
                  <a:pt x="7934501" y="1582348"/>
                  <a:pt x="7938162" y="1749413"/>
                </a:cubicBezTo>
                <a:cubicBezTo>
                  <a:pt x="7941823" y="1916478"/>
                  <a:pt x="7945005" y="2230914"/>
                  <a:pt x="7938162" y="2392579"/>
                </a:cubicBezTo>
                <a:cubicBezTo>
                  <a:pt x="7931319" y="2554244"/>
                  <a:pt x="7935679" y="2743054"/>
                  <a:pt x="7938162" y="3035746"/>
                </a:cubicBezTo>
                <a:cubicBezTo>
                  <a:pt x="7940645" y="3328438"/>
                  <a:pt x="7908604" y="3409335"/>
                  <a:pt x="7938162" y="3723934"/>
                </a:cubicBezTo>
                <a:cubicBezTo>
                  <a:pt x="7967720" y="4038533"/>
                  <a:pt x="7917016" y="4300947"/>
                  <a:pt x="7938162" y="4502165"/>
                </a:cubicBezTo>
                <a:cubicBezTo>
                  <a:pt x="7639928" y="4525887"/>
                  <a:pt x="7502828" y="4514495"/>
                  <a:pt x="7197267" y="4502165"/>
                </a:cubicBezTo>
                <a:cubicBezTo>
                  <a:pt x="6891707" y="4489835"/>
                  <a:pt x="6861407" y="4484670"/>
                  <a:pt x="6694517" y="4502165"/>
                </a:cubicBezTo>
                <a:cubicBezTo>
                  <a:pt x="6527627" y="4519661"/>
                  <a:pt x="6155754" y="4532227"/>
                  <a:pt x="5874240" y="4502165"/>
                </a:cubicBezTo>
                <a:cubicBezTo>
                  <a:pt x="5592726" y="4472103"/>
                  <a:pt x="5530933" y="4527798"/>
                  <a:pt x="5212726" y="4502165"/>
                </a:cubicBezTo>
                <a:cubicBezTo>
                  <a:pt x="4894519" y="4476532"/>
                  <a:pt x="4903464" y="4525185"/>
                  <a:pt x="4709976" y="4502165"/>
                </a:cubicBezTo>
                <a:cubicBezTo>
                  <a:pt x="4516488" y="4479146"/>
                  <a:pt x="4195096" y="4470077"/>
                  <a:pt x="4048463" y="4502165"/>
                </a:cubicBezTo>
                <a:cubicBezTo>
                  <a:pt x="3901830" y="4534253"/>
                  <a:pt x="3742659" y="4483672"/>
                  <a:pt x="3625094" y="4502165"/>
                </a:cubicBezTo>
                <a:cubicBezTo>
                  <a:pt x="3507529" y="4520658"/>
                  <a:pt x="3409335" y="4481917"/>
                  <a:pt x="3201725" y="4502165"/>
                </a:cubicBezTo>
                <a:cubicBezTo>
                  <a:pt x="2994115" y="4522413"/>
                  <a:pt x="2806863" y="4519266"/>
                  <a:pt x="2540212" y="4502165"/>
                </a:cubicBezTo>
                <a:cubicBezTo>
                  <a:pt x="2273561" y="4485064"/>
                  <a:pt x="2219389" y="4520034"/>
                  <a:pt x="2037462" y="4502165"/>
                </a:cubicBezTo>
                <a:cubicBezTo>
                  <a:pt x="1855535" y="4484297"/>
                  <a:pt x="1557137" y="4471340"/>
                  <a:pt x="1296566" y="4502165"/>
                </a:cubicBezTo>
                <a:cubicBezTo>
                  <a:pt x="1035995" y="4532990"/>
                  <a:pt x="992715" y="4481635"/>
                  <a:pt x="793816" y="4502165"/>
                </a:cubicBezTo>
                <a:cubicBezTo>
                  <a:pt x="594917" y="4522696"/>
                  <a:pt x="168191" y="4494517"/>
                  <a:pt x="0" y="4502165"/>
                </a:cubicBezTo>
                <a:cubicBezTo>
                  <a:pt x="9643" y="4350179"/>
                  <a:pt x="-14516" y="4184481"/>
                  <a:pt x="0" y="3994064"/>
                </a:cubicBezTo>
                <a:cubicBezTo>
                  <a:pt x="14516" y="3803647"/>
                  <a:pt x="22779" y="3654019"/>
                  <a:pt x="0" y="3440940"/>
                </a:cubicBezTo>
                <a:cubicBezTo>
                  <a:pt x="-22779" y="3227861"/>
                  <a:pt x="15689" y="2924169"/>
                  <a:pt x="0" y="2752752"/>
                </a:cubicBezTo>
                <a:cubicBezTo>
                  <a:pt x="-15689" y="2581335"/>
                  <a:pt x="1458" y="2210052"/>
                  <a:pt x="0" y="2019543"/>
                </a:cubicBezTo>
                <a:cubicBezTo>
                  <a:pt x="-1458" y="1829034"/>
                  <a:pt x="8518" y="1619629"/>
                  <a:pt x="0" y="1421398"/>
                </a:cubicBezTo>
                <a:cubicBezTo>
                  <a:pt x="-8518" y="1223168"/>
                  <a:pt x="31896" y="1012530"/>
                  <a:pt x="0" y="688188"/>
                </a:cubicBezTo>
                <a:cubicBezTo>
                  <a:pt x="-31896" y="363846"/>
                  <a:pt x="-3490" y="224930"/>
                  <a:pt x="0" y="0"/>
                </a:cubicBezTo>
                <a:close/>
              </a:path>
            </a:pathLst>
          </a:custGeom>
          <a:solidFill>
            <a:srgbClr val="F5E9E1"/>
          </a:solidFill>
          <a:ln w="12700">
            <a:solidFill>
              <a:schemeClr val="tx1"/>
            </a:solidFill>
            <a:miter lim="400000"/>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56" name="Hva er redaksjonens strategiske mål?…"/>
          <p:cNvSpPr txBox="1"/>
          <p:nvPr/>
        </p:nvSpPr>
        <p:spPr>
          <a:xfrm>
            <a:off x="2881871" y="3989498"/>
            <a:ext cx="3553218" cy="462690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lvl="1" algn="l" defTabSz="457200">
              <a:defRPr sz="1400" b="1">
                <a:solidFill>
                  <a:srgbClr val="7A2B1F"/>
                </a:solidFill>
                <a:latin typeface="Century Gothic"/>
                <a:ea typeface="Century Gothic"/>
                <a:cs typeface="Century Gothic"/>
                <a:sym typeface="Century Gothic"/>
              </a:defRPr>
            </a:pPr>
            <a:r>
              <a:rPr lang="nb-NO">
                <a:solidFill>
                  <a:schemeClr val="bg2">
                    <a:lumMod val="50000"/>
                  </a:schemeClr>
                </a:solidFill>
              </a:rPr>
              <a:t>OPPGAVE </a:t>
            </a:r>
            <a:br>
              <a:rPr lang="nb-NO">
                <a:solidFill>
                  <a:schemeClr val="bg2">
                    <a:lumMod val="50000"/>
                  </a:schemeClr>
                </a:solidFill>
              </a:rPr>
            </a:br>
            <a:r>
              <a:rPr lang="nb-NO">
                <a:solidFill>
                  <a:schemeClr val="bg2">
                    <a:lumMod val="50000"/>
                  </a:schemeClr>
                </a:solidFill>
              </a:rPr>
              <a:t>Hva er redaksjonens strategiske mål?</a:t>
            </a:r>
            <a:br>
              <a:rPr lang="nb-NO"/>
            </a:br>
            <a:endParaRPr lang="nb-NO">
              <a:solidFill>
                <a:schemeClr val="bg2">
                  <a:lumMod val="50000"/>
                </a:schemeClr>
              </a:solidFill>
            </a:endParaRPr>
          </a:p>
          <a:p>
            <a:pPr lvl="1" algn="l" defTabSz="457200">
              <a:defRPr sz="1400">
                <a:solidFill>
                  <a:srgbClr val="7A2B1F"/>
                </a:solidFill>
                <a:latin typeface="Century Gothic"/>
                <a:ea typeface="Century Gothic"/>
                <a:cs typeface="Century Gothic"/>
                <a:sym typeface="Century Gothic"/>
              </a:defRPr>
            </a:pPr>
            <a:r>
              <a:rPr lang="nb-NO">
                <a:solidFill>
                  <a:schemeClr val="bg2">
                    <a:lumMod val="50000"/>
                  </a:schemeClr>
                </a:solidFill>
              </a:rPr>
              <a:t>Kompetanseplanen bør følge opp mediehusets strategi. Den skal ta for seg de helt sentrale målene, men kanskje ikke gape over alle samtidig. </a:t>
            </a:r>
          </a:p>
          <a:p>
            <a:pPr lvl="1" algn="l" defTabSz="457200">
              <a:defRPr sz="1400" b="1">
                <a:solidFill>
                  <a:srgbClr val="7A2B1F"/>
                </a:solidFill>
                <a:latin typeface="Century Gothic"/>
                <a:ea typeface="Century Gothic"/>
                <a:cs typeface="Century Gothic"/>
                <a:sym typeface="Century Gothic"/>
              </a:defRPr>
            </a:pPr>
            <a:endParaRPr lang="nb-NO">
              <a:solidFill>
                <a:schemeClr val="bg2">
                  <a:lumMod val="50000"/>
                </a:schemeClr>
              </a:solidFill>
            </a:endParaRPr>
          </a:p>
          <a:p>
            <a:pPr lvl="1" algn="l" defTabSz="457200">
              <a:defRPr sz="1400" b="1">
                <a:solidFill>
                  <a:srgbClr val="7A2B1F"/>
                </a:solidFill>
                <a:latin typeface="Century Gothic"/>
                <a:ea typeface="Century Gothic"/>
                <a:cs typeface="Century Gothic"/>
                <a:sym typeface="Century Gothic"/>
              </a:defRPr>
            </a:pPr>
            <a:r>
              <a:rPr lang="nb-NO">
                <a:solidFill>
                  <a:schemeClr val="bg2">
                    <a:lumMod val="50000"/>
                  </a:schemeClr>
                </a:solidFill>
              </a:rPr>
              <a:t>Grunnleggende mål</a:t>
            </a:r>
            <a:r>
              <a:rPr lang="nb-NO" b="0">
                <a:solidFill>
                  <a:schemeClr val="bg2">
                    <a:lumMod val="50000"/>
                  </a:schemeClr>
                </a:solidFill>
              </a:rPr>
              <a:t>, som å styrke kvaliteten på journalistikken og håndtere en digital hverdag, er naturlige </a:t>
            </a:r>
            <a:r>
              <a:rPr lang="nb-NO">
                <a:solidFill>
                  <a:schemeClr val="bg2">
                    <a:lumMod val="50000"/>
                  </a:schemeClr>
                </a:solidFill>
              </a:rPr>
              <a:t>å ha med</a:t>
            </a:r>
            <a:r>
              <a:rPr lang="nb-NO" b="0">
                <a:solidFill>
                  <a:schemeClr val="bg2">
                    <a:lumMod val="50000"/>
                  </a:schemeClr>
                </a:solidFill>
              </a:rPr>
              <a:t>. I tillegg til </a:t>
            </a:r>
            <a:r>
              <a:rPr lang="nb-NO">
                <a:solidFill>
                  <a:schemeClr val="bg2">
                    <a:lumMod val="50000"/>
                  </a:schemeClr>
                </a:solidFill>
              </a:rPr>
              <a:t>delmål og kompetansemål som er spesifikke for din publikasjon eller avdeling. </a:t>
            </a:r>
          </a:p>
          <a:p>
            <a:pPr lvl="1" algn="l" defTabSz="457200">
              <a:defRPr sz="1400">
                <a:solidFill>
                  <a:srgbClr val="7A2B1F"/>
                </a:solidFill>
                <a:latin typeface="Century Gothic"/>
                <a:ea typeface="Century Gothic"/>
                <a:cs typeface="Century Gothic"/>
                <a:sym typeface="Century Gothic"/>
              </a:defRPr>
            </a:pPr>
            <a:endParaRPr lang="nb-NO">
              <a:solidFill>
                <a:schemeClr val="bg2">
                  <a:lumMod val="50000"/>
                </a:schemeClr>
              </a:solidFill>
            </a:endParaRPr>
          </a:p>
          <a:p>
            <a:pPr lvl="1" algn="l" defTabSz="457200">
              <a:defRPr sz="1400">
                <a:solidFill>
                  <a:srgbClr val="7A2B1F"/>
                </a:solidFill>
                <a:latin typeface="Century Gothic"/>
                <a:ea typeface="Century Gothic"/>
                <a:cs typeface="Century Gothic"/>
                <a:sym typeface="Century Gothic"/>
              </a:defRPr>
            </a:pPr>
            <a:r>
              <a:rPr lang="nb-NO">
                <a:solidFill>
                  <a:schemeClr val="bg2">
                    <a:lumMod val="50000"/>
                  </a:schemeClr>
                </a:solidFill>
              </a:rPr>
              <a:t>For mange organisasjoner kan det være hensiktsmessig å skille mellom </a:t>
            </a:r>
            <a:r>
              <a:rPr lang="nb-NO" b="1">
                <a:solidFill>
                  <a:schemeClr val="bg2">
                    <a:lumMod val="50000"/>
                  </a:schemeClr>
                </a:solidFill>
              </a:rPr>
              <a:t>individuell kompetanse</a:t>
            </a:r>
            <a:r>
              <a:rPr lang="nb-NO">
                <a:solidFill>
                  <a:schemeClr val="bg2">
                    <a:lumMod val="50000"/>
                  </a:schemeClr>
                </a:solidFill>
              </a:rPr>
              <a:t> og </a:t>
            </a:r>
            <a:r>
              <a:rPr lang="nb-NO" b="1">
                <a:solidFill>
                  <a:schemeClr val="bg2">
                    <a:lumMod val="50000"/>
                  </a:schemeClr>
                </a:solidFill>
              </a:rPr>
              <a:t>kollektive løft</a:t>
            </a:r>
            <a:r>
              <a:rPr lang="nb-NO">
                <a:solidFill>
                  <a:schemeClr val="bg2">
                    <a:lumMod val="50000"/>
                  </a:schemeClr>
                </a:solidFill>
              </a:rPr>
              <a:t>.</a:t>
            </a:r>
          </a:p>
          <a:p>
            <a:pPr lvl="1" algn="l" defTabSz="457200">
              <a:defRPr sz="1400">
                <a:solidFill>
                  <a:srgbClr val="000000"/>
                </a:solidFill>
                <a:latin typeface="Century Gothic"/>
                <a:ea typeface="Century Gothic"/>
                <a:cs typeface="Century Gothic"/>
                <a:sym typeface="Century Gothic"/>
              </a:defRPr>
            </a:pPr>
            <a:endParaRPr lang="nb-NO">
              <a:solidFill>
                <a:schemeClr val="bg2">
                  <a:lumMod val="50000"/>
                </a:schemeClr>
              </a:solidFill>
            </a:endParaRPr>
          </a:p>
          <a:p>
            <a:pPr lvl="1" algn="l" defTabSz="457200">
              <a:defRPr sz="1400" b="1" i="1">
                <a:solidFill>
                  <a:srgbClr val="000000"/>
                </a:solidFill>
                <a:latin typeface="Century Gothic"/>
                <a:ea typeface="Century Gothic"/>
                <a:cs typeface="Century Gothic"/>
                <a:sym typeface="Century Gothic"/>
              </a:defRPr>
            </a:pPr>
            <a:endParaRPr lang="nb-NO">
              <a:solidFill>
                <a:schemeClr val="bg2">
                  <a:lumMod val="50000"/>
                </a:schemeClr>
              </a:solidFill>
            </a:endParaRPr>
          </a:p>
        </p:txBody>
      </p:sp>
      <p:sp>
        <p:nvSpPr>
          <p:cNvPr id="257" name="RÅD PÅ VEIEN"/>
          <p:cNvSpPr txBox="1"/>
          <p:nvPr/>
        </p:nvSpPr>
        <p:spPr>
          <a:xfrm>
            <a:off x="476457" y="462490"/>
            <a:ext cx="1188134" cy="7493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MÅL</a:t>
            </a:r>
          </a:p>
          <a:p>
            <a:pPr algn="l" defTabSz="457200">
              <a:defRPr sz="1400" b="1">
                <a:solidFill>
                  <a:srgbClr val="000000"/>
                </a:solidFill>
                <a:latin typeface="Century Gothic"/>
                <a:ea typeface="Century Gothic"/>
                <a:cs typeface="Century Gothic"/>
                <a:sym typeface="Century Gothic"/>
              </a:defRPr>
            </a:pPr>
            <a:r>
              <a:rPr err="1"/>
              <a:t>Hvor</a:t>
            </a:r>
            <a:r>
              <a:t> </a:t>
            </a:r>
            <a:r>
              <a:rPr err="1"/>
              <a:t>skal</a:t>
            </a:r>
            <a:r>
              <a:t> vi?</a:t>
            </a:r>
          </a:p>
        </p:txBody>
      </p:sp>
      <p:sp>
        <p:nvSpPr>
          <p:cNvPr id="258" name="Oval"/>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259" name="STEG 1"/>
          <p:cNvSpPr txBox="1"/>
          <p:nvPr/>
        </p:nvSpPr>
        <p:spPr>
          <a:xfrm>
            <a:off x="11731094" y="691089"/>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1</a:t>
            </a:r>
          </a:p>
        </p:txBody>
      </p:sp>
      <p:sp>
        <p:nvSpPr>
          <p:cNvPr id="260" name="Hva er redaksjonens strategiske mål?…"/>
          <p:cNvSpPr txBox="1"/>
          <p:nvPr/>
        </p:nvSpPr>
        <p:spPr>
          <a:xfrm>
            <a:off x="6484124" y="3989498"/>
            <a:ext cx="3553218" cy="3980577"/>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algn="l" defTabSz="457200">
              <a:defRPr sz="1400" b="1">
                <a:solidFill>
                  <a:srgbClr val="703024"/>
                </a:solidFill>
                <a:latin typeface="Century Gothic"/>
                <a:ea typeface="Century Gothic"/>
                <a:cs typeface="Century Gothic"/>
                <a:sym typeface="Century Gothic"/>
              </a:defRPr>
            </a:pPr>
            <a:r>
              <a:rPr lang="nb-NO">
                <a:solidFill>
                  <a:schemeClr val="bg2">
                    <a:lumMod val="50000"/>
                  </a:schemeClr>
                </a:solidFill>
              </a:rPr>
              <a:t>FORSLAG </a:t>
            </a:r>
            <a:br>
              <a:rPr lang="nb-NO">
                <a:solidFill>
                  <a:schemeClr val="bg2">
                    <a:lumMod val="50000"/>
                  </a:schemeClr>
                </a:solidFill>
              </a:rPr>
            </a:br>
            <a:r>
              <a:rPr lang="nb-NO">
                <a:solidFill>
                  <a:schemeClr val="bg2">
                    <a:lumMod val="50000"/>
                  </a:schemeClr>
                </a:solidFill>
              </a:rPr>
              <a:t>Slik settes læringsmål:</a:t>
            </a:r>
          </a:p>
          <a:p>
            <a:pPr algn="l" defTabSz="457200">
              <a:defRPr sz="1400">
                <a:solidFill>
                  <a:srgbClr val="703024"/>
                </a:solidFill>
                <a:latin typeface="Century Gothic"/>
                <a:ea typeface="Century Gothic"/>
                <a:cs typeface="Century Gothic"/>
                <a:sym typeface="Century Gothic"/>
              </a:defRPr>
            </a:pPr>
            <a:br>
              <a:rPr lang="nb-NO"/>
            </a:br>
            <a:r>
              <a:rPr lang="nb-NO">
                <a:solidFill>
                  <a:schemeClr val="bg2">
                    <a:lumMod val="50000"/>
                  </a:schemeClr>
                </a:solidFill>
              </a:rPr>
              <a:t>Bruk overordnet strategi som utgangspunkt. Definer fem-åtte delmål som kompetanseplanen kan bidra til å løse. Det er viktig at delmålene er målbare og at ansvar for å nå dem fordeles og forankres.</a:t>
            </a:r>
          </a:p>
          <a:p>
            <a:pPr algn="l" defTabSz="457200">
              <a:defRPr sz="1400">
                <a:solidFill>
                  <a:srgbClr val="703024"/>
                </a:solidFill>
                <a:latin typeface="Century Gothic"/>
                <a:ea typeface="Century Gothic"/>
                <a:cs typeface="Century Gothic"/>
                <a:sym typeface="Century Gothic"/>
              </a:defRPr>
            </a:pPr>
            <a:br>
              <a:rPr>
                <a:solidFill>
                  <a:schemeClr val="bg2">
                    <a:lumMod val="50000"/>
                  </a:schemeClr>
                </a:solidFill>
              </a:rPr>
            </a:br>
            <a:endParaRPr lang="nb-NO">
              <a:solidFill>
                <a:schemeClr val="bg2">
                  <a:lumMod val="50000"/>
                </a:schemeClr>
              </a:solidFill>
            </a:endParaRPr>
          </a:p>
          <a:p>
            <a:pPr marL="186690" indent="-186690" algn="l">
              <a:buSzPct val="100000"/>
              <a:buAutoNum type="arabicPeriod"/>
              <a:defRPr sz="1400">
                <a:solidFill>
                  <a:srgbClr val="703024"/>
                </a:solidFill>
                <a:latin typeface="Century Gothic"/>
                <a:ea typeface="Century Gothic"/>
                <a:cs typeface="Century Gothic"/>
                <a:sym typeface="Century Gothic"/>
              </a:defRPr>
            </a:pPr>
            <a:r>
              <a:rPr lang="nb-NO">
                <a:solidFill>
                  <a:schemeClr val="bg2">
                    <a:lumMod val="50000"/>
                  </a:schemeClr>
                </a:solidFill>
              </a:rPr>
              <a:t>Hva er det strategiske målet (eller målene)? Beskriv kort og presist.</a:t>
            </a:r>
          </a:p>
          <a:p>
            <a:pPr algn="l">
              <a:defRPr sz="1400">
                <a:solidFill>
                  <a:srgbClr val="703024"/>
                </a:solidFill>
                <a:latin typeface="Century Gothic"/>
                <a:ea typeface="Century Gothic"/>
                <a:cs typeface="Century Gothic"/>
                <a:sym typeface="Century Gothic"/>
              </a:defRPr>
            </a:pPr>
            <a:endParaRPr lang="nb-NO">
              <a:solidFill>
                <a:schemeClr val="bg2">
                  <a:lumMod val="50000"/>
                </a:schemeClr>
              </a:solidFill>
            </a:endParaRPr>
          </a:p>
          <a:p>
            <a:pPr marL="186690" indent="-186690" algn="l">
              <a:buSzPct val="100000"/>
              <a:buAutoNum type="arabicPeriod" startAt="2"/>
              <a:defRPr sz="1400">
                <a:solidFill>
                  <a:srgbClr val="703024"/>
                </a:solidFill>
                <a:latin typeface="Century Gothic"/>
                <a:ea typeface="Century Gothic"/>
                <a:cs typeface="Century Gothic"/>
                <a:sym typeface="Century Gothic"/>
              </a:defRPr>
            </a:pPr>
            <a:r>
              <a:rPr lang="nb-NO">
                <a:solidFill>
                  <a:schemeClr val="bg2">
                    <a:lumMod val="50000"/>
                  </a:schemeClr>
                </a:solidFill>
              </a:rPr>
              <a:t>Hva er delmålet/kompetansemålene? Forklar hvordan hvert enkelt delmål passer inn i strategi.</a:t>
            </a:r>
          </a:p>
        </p:txBody>
      </p:sp>
      <p:sp>
        <p:nvSpPr>
          <p:cNvPr id="261" name="Linje"/>
          <p:cNvSpPr/>
          <p:nvPr/>
        </p:nvSpPr>
        <p:spPr>
          <a:xfrm>
            <a:off x="4305057" y="2314546"/>
            <a:ext cx="4168220" cy="1"/>
          </a:xfrm>
          <a:prstGeom prst="line">
            <a:avLst/>
          </a:prstGeom>
          <a:ln w="12700">
            <a:solidFill>
              <a:srgbClr val="000000"/>
            </a:solidFill>
            <a:miter lim="400000"/>
          </a:ln>
        </p:spPr>
        <p:txBody>
          <a:bodyPr lIns="45718" tIns="45718" rIns="45718" bIns="45718"/>
          <a:lstStyle/>
          <a:p>
            <a:endParaRPr/>
          </a:p>
        </p:txBody>
      </p:sp>
      <p:sp>
        <p:nvSpPr>
          <p:cNvPr id="262" name="Linje"/>
          <p:cNvSpPr/>
          <p:nvPr/>
        </p:nvSpPr>
        <p:spPr>
          <a:xfrm flipV="1">
            <a:off x="6362752" y="2558587"/>
            <a:ext cx="1" cy="826638"/>
          </a:xfrm>
          <a:prstGeom prst="line">
            <a:avLst/>
          </a:prstGeom>
          <a:ln w="12700">
            <a:solidFill>
              <a:srgbClr val="000000"/>
            </a:solidFill>
            <a:miter lim="400000"/>
          </a:ln>
        </p:spPr>
        <p:txBody>
          <a:bodyPr lIns="45718" tIns="45718" rIns="45718" bIns="45718"/>
          <a:lstStyle/>
          <a:p>
            <a:endParaRPr/>
          </a:p>
        </p:txBody>
      </p:sp>
      <p:sp>
        <p:nvSpPr>
          <p:cNvPr id="263" name="Rektangel"/>
          <p:cNvSpPr/>
          <p:nvPr/>
        </p:nvSpPr>
        <p:spPr>
          <a:xfrm>
            <a:off x="5327701" y="2849225"/>
            <a:ext cx="2070103" cy="654034"/>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64" name="Rektangel"/>
          <p:cNvSpPr/>
          <p:nvPr/>
        </p:nvSpPr>
        <p:spPr>
          <a:xfrm>
            <a:off x="4497211" y="1990655"/>
            <a:ext cx="3726358" cy="647782"/>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65" name="Mediehusets strategiske mål"/>
          <p:cNvSpPr txBox="1"/>
          <p:nvPr/>
        </p:nvSpPr>
        <p:spPr>
          <a:xfrm>
            <a:off x="5247496" y="2168495"/>
            <a:ext cx="2205112"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FFFFFF"/>
                </a:solidFill>
                <a:latin typeface="Century Gothic"/>
                <a:ea typeface="Century Gothic"/>
                <a:cs typeface="Century Gothic"/>
                <a:sym typeface="Century Gothic"/>
              </a:defRPr>
            </a:lvl1pPr>
          </a:lstStyle>
          <a:p>
            <a:r>
              <a:t>Mediehusets strategiske mål</a:t>
            </a:r>
          </a:p>
        </p:txBody>
      </p:sp>
      <p:sp>
        <p:nvSpPr>
          <p:cNvPr id="266" name="Ledelsen"/>
          <p:cNvSpPr txBox="1"/>
          <p:nvPr/>
        </p:nvSpPr>
        <p:spPr>
          <a:xfrm>
            <a:off x="8803480" y="2168495"/>
            <a:ext cx="769666"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algn="l" defTabSz="457200">
              <a:defRPr sz="1200" b="1">
                <a:solidFill>
                  <a:srgbClr val="55220A"/>
                </a:solidFill>
                <a:latin typeface="Century Gothic"/>
                <a:ea typeface="Century Gothic"/>
                <a:cs typeface="Century Gothic"/>
                <a:sym typeface="Century Gothic"/>
              </a:defRPr>
            </a:lvl1pPr>
          </a:lstStyle>
          <a:p>
            <a:r>
              <a:t>Ledelsen</a:t>
            </a:r>
          </a:p>
        </p:txBody>
      </p:sp>
      <p:sp>
        <p:nvSpPr>
          <p:cNvPr id="267" name="Oval"/>
          <p:cNvSpPr/>
          <p:nvPr/>
        </p:nvSpPr>
        <p:spPr>
          <a:xfrm>
            <a:off x="3144924" y="1891330"/>
            <a:ext cx="843793" cy="826638"/>
          </a:xfrm>
          <a:prstGeom prst="ellipse">
            <a:avLst/>
          </a:prstGeom>
          <a:solidFill>
            <a:srgbClr val="F3E9E2"/>
          </a:solidFill>
          <a:ln w="12700">
            <a:miter lim="400000"/>
          </a:ln>
        </p:spPr>
        <p:txBody>
          <a:bodyPr lIns="50800" tIns="50800" rIns="50800" bIns="50800" anchor="ctr"/>
          <a:lstStyle/>
          <a:p>
            <a:endParaRPr/>
          </a:p>
        </p:txBody>
      </p:sp>
      <p:sp>
        <p:nvSpPr>
          <p:cNvPr id="268" name="STEG 1"/>
          <p:cNvSpPr txBox="1"/>
          <p:nvPr/>
        </p:nvSpPr>
        <p:spPr>
          <a:xfrm>
            <a:off x="3270428" y="2158598"/>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1</a:t>
            </a:r>
          </a:p>
        </p:txBody>
      </p:sp>
      <p:sp>
        <p:nvSpPr>
          <p:cNvPr id="269" name="Definere redaksjonelle delmål"/>
          <p:cNvSpPr txBox="1"/>
          <p:nvPr/>
        </p:nvSpPr>
        <p:spPr>
          <a:xfrm>
            <a:off x="4759677" y="3030191"/>
            <a:ext cx="3236542"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lvl1pPr defTabSz="457200">
              <a:defRPr sz="1180" b="1">
                <a:solidFill>
                  <a:srgbClr val="FFFFFF"/>
                </a:solidFill>
                <a:latin typeface="Century Gothic"/>
                <a:ea typeface="Century Gothic"/>
                <a:cs typeface="Century Gothic"/>
                <a:sym typeface="Century Gothic"/>
              </a:defRPr>
            </a:lvl1pPr>
          </a:lstStyle>
          <a:p>
            <a:r>
              <a:t>Lage redaksjonelle delmål</a:t>
            </a:r>
          </a:p>
        </p:txBody>
      </p:sp>
      <p:sp>
        <p:nvSpPr>
          <p:cNvPr id="2" name="Rektangel">
            <a:extLst>
              <a:ext uri="{FF2B5EF4-FFF2-40B4-BE49-F238E27FC236}">
                <a16:creationId xmlns:a16="http://schemas.microsoft.com/office/drawing/2014/main" id="{AD1F5ACF-F4D8-5239-23E4-B1D79A786145}"/>
              </a:ext>
            </a:extLst>
          </p:cNvPr>
          <p:cNvSpPr/>
          <p:nvPr/>
        </p:nvSpPr>
        <p:spPr>
          <a:xfrm>
            <a:off x="8299" y="2429842"/>
            <a:ext cx="993239" cy="5716633"/>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ktangel">
            <a:extLst>
              <a:ext uri="{FF2B5EF4-FFF2-40B4-BE49-F238E27FC236}">
                <a16:creationId xmlns:a16="http://schemas.microsoft.com/office/drawing/2014/main" id="{95CF7276-6BD0-6321-6F7F-90E44C9852AA}"/>
              </a:ext>
            </a:extLst>
          </p:cNvPr>
          <p:cNvSpPr/>
          <p:nvPr/>
        </p:nvSpPr>
        <p:spPr>
          <a:xfrm>
            <a:off x="2446496" y="3850383"/>
            <a:ext cx="7938162" cy="4502165"/>
          </a:xfrm>
          <a:custGeom>
            <a:avLst/>
            <a:gdLst>
              <a:gd name="connsiteX0" fmla="*/ 0 w 7938162"/>
              <a:gd name="connsiteY0" fmla="*/ 0 h 4502165"/>
              <a:gd name="connsiteX1" fmla="*/ 423369 w 7938162"/>
              <a:gd name="connsiteY1" fmla="*/ 0 h 4502165"/>
              <a:gd name="connsiteX2" fmla="*/ 1164264 w 7938162"/>
              <a:gd name="connsiteY2" fmla="*/ 0 h 4502165"/>
              <a:gd name="connsiteX3" fmla="*/ 1587632 w 7938162"/>
              <a:gd name="connsiteY3" fmla="*/ 0 h 4502165"/>
              <a:gd name="connsiteX4" fmla="*/ 2011001 w 7938162"/>
              <a:gd name="connsiteY4" fmla="*/ 0 h 4502165"/>
              <a:gd name="connsiteX5" fmla="*/ 2831278 w 7938162"/>
              <a:gd name="connsiteY5" fmla="*/ 0 h 4502165"/>
              <a:gd name="connsiteX6" fmla="*/ 3492791 w 7938162"/>
              <a:gd name="connsiteY6" fmla="*/ 0 h 4502165"/>
              <a:gd name="connsiteX7" fmla="*/ 3916160 w 7938162"/>
              <a:gd name="connsiteY7" fmla="*/ 0 h 4502165"/>
              <a:gd name="connsiteX8" fmla="*/ 4577673 w 7938162"/>
              <a:gd name="connsiteY8" fmla="*/ 0 h 4502165"/>
              <a:gd name="connsiteX9" fmla="*/ 5397950 w 7938162"/>
              <a:gd name="connsiteY9" fmla="*/ 0 h 4502165"/>
              <a:gd name="connsiteX10" fmla="*/ 5980082 w 7938162"/>
              <a:gd name="connsiteY10" fmla="*/ 0 h 4502165"/>
              <a:gd name="connsiteX11" fmla="*/ 6562214 w 7938162"/>
              <a:gd name="connsiteY11" fmla="*/ 0 h 4502165"/>
              <a:gd name="connsiteX12" fmla="*/ 7223727 w 7938162"/>
              <a:gd name="connsiteY12" fmla="*/ 0 h 4502165"/>
              <a:gd name="connsiteX13" fmla="*/ 7938162 w 7938162"/>
              <a:gd name="connsiteY13" fmla="*/ 0 h 4502165"/>
              <a:gd name="connsiteX14" fmla="*/ 7938162 w 7938162"/>
              <a:gd name="connsiteY14" fmla="*/ 688188 h 4502165"/>
              <a:gd name="connsiteX15" fmla="*/ 7938162 w 7938162"/>
              <a:gd name="connsiteY15" fmla="*/ 1421398 h 4502165"/>
              <a:gd name="connsiteX16" fmla="*/ 7938162 w 7938162"/>
              <a:gd name="connsiteY16" fmla="*/ 2019543 h 4502165"/>
              <a:gd name="connsiteX17" fmla="*/ 7938162 w 7938162"/>
              <a:gd name="connsiteY17" fmla="*/ 2572666 h 4502165"/>
              <a:gd name="connsiteX18" fmla="*/ 7938162 w 7938162"/>
              <a:gd name="connsiteY18" fmla="*/ 3215832 h 4502165"/>
              <a:gd name="connsiteX19" fmla="*/ 7938162 w 7938162"/>
              <a:gd name="connsiteY19" fmla="*/ 3904020 h 4502165"/>
              <a:gd name="connsiteX20" fmla="*/ 7938162 w 7938162"/>
              <a:gd name="connsiteY20" fmla="*/ 4502165 h 4502165"/>
              <a:gd name="connsiteX21" fmla="*/ 7197267 w 7938162"/>
              <a:gd name="connsiteY21" fmla="*/ 4502165 h 4502165"/>
              <a:gd name="connsiteX22" fmla="*/ 6615135 w 7938162"/>
              <a:gd name="connsiteY22" fmla="*/ 4502165 h 4502165"/>
              <a:gd name="connsiteX23" fmla="*/ 6033003 w 7938162"/>
              <a:gd name="connsiteY23" fmla="*/ 4502165 h 4502165"/>
              <a:gd name="connsiteX24" fmla="*/ 5450871 w 7938162"/>
              <a:gd name="connsiteY24" fmla="*/ 4502165 h 4502165"/>
              <a:gd name="connsiteX25" fmla="*/ 4868739 w 7938162"/>
              <a:gd name="connsiteY25" fmla="*/ 4502165 h 4502165"/>
              <a:gd name="connsiteX26" fmla="*/ 4127844 w 7938162"/>
              <a:gd name="connsiteY26" fmla="*/ 4502165 h 4502165"/>
              <a:gd name="connsiteX27" fmla="*/ 3466331 w 7938162"/>
              <a:gd name="connsiteY27" fmla="*/ 4502165 h 4502165"/>
              <a:gd name="connsiteX28" fmla="*/ 3042962 w 7938162"/>
              <a:gd name="connsiteY28" fmla="*/ 4502165 h 4502165"/>
              <a:gd name="connsiteX29" fmla="*/ 2460830 w 7938162"/>
              <a:gd name="connsiteY29" fmla="*/ 4502165 h 4502165"/>
              <a:gd name="connsiteX30" fmla="*/ 1719935 w 7938162"/>
              <a:gd name="connsiteY30" fmla="*/ 4502165 h 4502165"/>
              <a:gd name="connsiteX31" fmla="*/ 1217185 w 7938162"/>
              <a:gd name="connsiteY31" fmla="*/ 4502165 h 4502165"/>
              <a:gd name="connsiteX32" fmla="*/ 0 w 7938162"/>
              <a:gd name="connsiteY32" fmla="*/ 4502165 h 4502165"/>
              <a:gd name="connsiteX33" fmla="*/ 0 w 7938162"/>
              <a:gd name="connsiteY33" fmla="*/ 3768955 h 4502165"/>
              <a:gd name="connsiteX34" fmla="*/ 0 w 7938162"/>
              <a:gd name="connsiteY34" fmla="*/ 3035746 h 4502165"/>
              <a:gd name="connsiteX35" fmla="*/ 0 w 7938162"/>
              <a:gd name="connsiteY35" fmla="*/ 2527644 h 4502165"/>
              <a:gd name="connsiteX36" fmla="*/ 0 w 7938162"/>
              <a:gd name="connsiteY36" fmla="*/ 1884478 h 4502165"/>
              <a:gd name="connsiteX37" fmla="*/ 0 w 7938162"/>
              <a:gd name="connsiteY37" fmla="*/ 1331355 h 4502165"/>
              <a:gd name="connsiteX38" fmla="*/ 0 w 7938162"/>
              <a:gd name="connsiteY38" fmla="*/ 778231 h 4502165"/>
              <a:gd name="connsiteX39" fmla="*/ 0 w 7938162"/>
              <a:gd name="connsiteY39" fmla="*/ 0 h 4502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7938162" h="4502165" fill="none" extrusionOk="0">
                <a:moveTo>
                  <a:pt x="0" y="0"/>
                </a:moveTo>
                <a:cubicBezTo>
                  <a:pt x="140629" y="15823"/>
                  <a:pt x="244528" y="-12108"/>
                  <a:pt x="423369" y="0"/>
                </a:cubicBezTo>
                <a:cubicBezTo>
                  <a:pt x="602210" y="12108"/>
                  <a:pt x="1004295" y="15293"/>
                  <a:pt x="1164264" y="0"/>
                </a:cubicBezTo>
                <a:cubicBezTo>
                  <a:pt x="1324233" y="-15293"/>
                  <a:pt x="1425693" y="-8911"/>
                  <a:pt x="1587632" y="0"/>
                </a:cubicBezTo>
                <a:cubicBezTo>
                  <a:pt x="1749571" y="8911"/>
                  <a:pt x="1825721" y="5419"/>
                  <a:pt x="2011001" y="0"/>
                </a:cubicBezTo>
                <a:cubicBezTo>
                  <a:pt x="2196281" y="-5419"/>
                  <a:pt x="2639261" y="6114"/>
                  <a:pt x="2831278" y="0"/>
                </a:cubicBezTo>
                <a:cubicBezTo>
                  <a:pt x="3023295" y="-6114"/>
                  <a:pt x="3238377" y="1491"/>
                  <a:pt x="3492791" y="0"/>
                </a:cubicBezTo>
                <a:cubicBezTo>
                  <a:pt x="3747205" y="-1491"/>
                  <a:pt x="3750967" y="-13400"/>
                  <a:pt x="3916160" y="0"/>
                </a:cubicBezTo>
                <a:cubicBezTo>
                  <a:pt x="4081353" y="13400"/>
                  <a:pt x="4436432" y="22008"/>
                  <a:pt x="4577673" y="0"/>
                </a:cubicBezTo>
                <a:cubicBezTo>
                  <a:pt x="4718914" y="-22008"/>
                  <a:pt x="5031121" y="27839"/>
                  <a:pt x="5397950" y="0"/>
                </a:cubicBezTo>
                <a:cubicBezTo>
                  <a:pt x="5764779" y="-27839"/>
                  <a:pt x="5698862" y="15610"/>
                  <a:pt x="5980082" y="0"/>
                </a:cubicBezTo>
                <a:cubicBezTo>
                  <a:pt x="6261302" y="-15610"/>
                  <a:pt x="6302645" y="-5280"/>
                  <a:pt x="6562214" y="0"/>
                </a:cubicBezTo>
                <a:cubicBezTo>
                  <a:pt x="6821783" y="5280"/>
                  <a:pt x="7050246" y="-4343"/>
                  <a:pt x="7223727" y="0"/>
                </a:cubicBezTo>
                <a:cubicBezTo>
                  <a:pt x="7397208" y="4343"/>
                  <a:pt x="7645169" y="-10986"/>
                  <a:pt x="7938162" y="0"/>
                </a:cubicBezTo>
                <a:cubicBezTo>
                  <a:pt x="7926462" y="335122"/>
                  <a:pt x="7909595" y="379785"/>
                  <a:pt x="7938162" y="688188"/>
                </a:cubicBezTo>
                <a:cubicBezTo>
                  <a:pt x="7966729" y="996591"/>
                  <a:pt x="7901874" y="1214924"/>
                  <a:pt x="7938162" y="1421398"/>
                </a:cubicBezTo>
                <a:cubicBezTo>
                  <a:pt x="7974451" y="1627872"/>
                  <a:pt x="7932262" y="1794795"/>
                  <a:pt x="7938162" y="2019543"/>
                </a:cubicBezTo>
                <a:cubicBezTo>
                  <a:pt x="7944062" y="2244292"/>
                  <a:pt x="7937363" y="2395850"/>
                  <a:pt x="7938162" y="2572666"/>
                </a:cubicBezTo>
                <a:cubicBezTo>
                  <a:pt x="7938961" y="2749482"/>
                  <a:pt x="7934918" y="2901808"/>
                  <a:pt x="7938162" y="3215832"/>
                </a:cubicBezTo>
                <a:cubicBezTo>
                  <a:pt x="7941406" y="3529856"/>
                  <a:pt x="7928483" y="3654700"/>
                  <a:pt x="7938162" y="3904020"/>
                </a:cubicBezTo>
                <a:cubicBezTo>
                  <a:pt x="7947841" y="4153340"/>
                  <a:pt x="7950540" y="4218021"/>
                  <a:pt x="7938162" y="4502165"/>
                </a:cubicBezTo>
                <a:cubicBezTo>
                  <a:pt x="7686191" y="4480056"/>
                  <a:pt x="7485558" y="4538243"/>
                  <a:pt x="7197267" y="4502165"/>
                </a:cubicBezTo>
                <a:cubicBezTo>
                  <a:pt x="6908976" y="4466087"/>
                  <a:pt x="6743461" y="4486825"/>
                  <a:pt x="6615135" y="4502165"/>
                </a:cubicBezTo>
                <a:cubicBezTo>
                  <a:pt x="6486809" y="4517505"/>
                  <a:pt x="6239812" y="4484243"/>
                  <a:pt x="6033003" y="4502165"/>
                </a:cubicBezTo>
                <a:cubicBezTo>
                  <a:pt x="5826194" y="4520087"/>
                  <a:pt x="5597557" y="4483397"/>
                  <a:pt x="5450871" y="4502165"/>
                </a:cubicBezTo>
                <a:cubicBezTo>
                  <a:pt x="5304185" y="4520933"/>
                  <a:pt x="5149660" y="4481432"/>
                  <a:pt x="4868739" y="4502165"/>
                </a:cubicBezTo>
                <a:cubicBezTo>
                  <a:pt x="4587818" y="4522898"/>
                  <a:pt x="4302223" y="4525815"/>
                  <a:pt x="4127844" y="4502165"/>
                </a:cubicBezTo>
                <a:cubicBezTo>
                  <a:pt x="3953465" y="4478515"/>
                  <a:pt x="3774626" y="4475778"/>
                  <a:pt x="3466331" y="4502165"/>
                </a:cubicBezTo>
                <a:cubicBezTo>
                  <a:pt x="3158036" y="4528552"/>
                  <a:pt x="3192831" y="4491527"/>
                  <a:pt x="3042962" y="4502165"/>
                </a:cubicBezTo>
                <a:cubicBezTo>
                  <a:pt x="2893093" y="4512803"/>
                  <a:pt x="2627611" y="4475047"/>
                  <a:pt x="2460830" y="4502165"/>
                </a:cubicBezTo>
                <a:cubicBezTo>
                  <a:pt x="2294049" y="4529283"/>
                  <a:pt x="1999161" y="4471739"/>
                  <a:pt x="1719935" y="4502165"/>
                </a:cubicBezTo>
                <a:cubicBezTo>
                  <a:pt x="1440709" y="4532591"/>
                  <a:pt x="1326819" y="4526485"/>
                  <a:pt x="1217185" y="4502165"/>
                </a:cubicBezTo>
                <a:cubicBezTo>
                  <a:pt x="1107551" y="4477846"/>
                  <a:pt x="591924" y="4523982"/>
                  <a:pt x="0" y="4502165"/>
                </a:cubicBezTo>
                <a:cubicBezTo>
                  <a:pt x="-25738" y="4294280"/>
                  <a:pt x="5029" y="4096607"/>
                  <a:pt x="0" y="3768955"/>
                </a:cubicBezTo>
                <a:cubicBezTo>
                  <a:pt x="-5029" y="3441303"/>
                  <a:pt x="-6262" y="3217119"/>
                  <a:pt x="0" y="3035746"/>
                </a:cubicBezTo>
                <a:cubicBezTo>
                  <a:pt x="6262" y="2854373"/>
                  <a:pt x="21025" y="2769371"/>
                  <a:pt x="0" y="2527644"/>
                </a:cubicBezTo>
                <a:cubicBezTo>
                  <a:pt x="-21025" y="2285917"/>
                  <a:pt x="-3093" y="2168852"/>
                  <a:pt x="0" y="1884478"/>
                </a:cubicBezTo>
                <a:cubicBezTo>
                  <a:pt x="3093" y="1600104"/>
                  <a:pt x="-24993" y="1519543"/>
                  <a:pt x="0" y="1331355"/>
                </a:cubicBezTo>
                <a:cubicBezTo>
                  <a:pt x="24993" y="1143167"/>
                  <a:pt x="5390" y="932665"/>
                  <a:pt x="0" y="778231"/>
                </a:cubicBezTo>
                <a:cubicBezTo>
                  <a:pt x="-5390" y="623797"/>
                  <a:pt x="-34919" y="384105"/>
                  <a:pt x="0" y="0"/>
                </a:cubicBezTo>
                <a:close/>
              </a:path>
              <a:path w="7938162" h="4502165" stroke="0" extrusionOk="0">
                <a:moveTo>
                  <a:pt x="0" y="0"/>
                </a:moveTo>
                <a:cubicBezTo>
                  <a:pt x="232625" y="-8052"/>
                  <a:pt x="417278" y="-18718"/>
                  <a:pt x="582132" y="0"/>
                </a:cubicBezTo>
                <a:cubicBezTo>
                  <a:pt x="746986" y="18718"/>
                  <a:pt x="835508" y="-3272"/>
                  <a:pt x="1005501" y="0"/>
                </a:cubicBezTo>
                <a:cubicBezTo>
                  <a:pt x="1175494" y="3272"/>
                  <a:pt x="1489803" y="-38902"/>
                  <a:pt x="1825777" y="0"/>
                </a:cubicBezTo>
                <a:cubicBezTo>
                  <a:pt x="2161751" y="38902"/>
                  <a:pt x="2254112" y="7691"/>
                  <a:pt x="2407909" y="0"/>
                </a:cubicBezTo>
                <a:cubicBezTo>
                  <a:pt x="2561706" y="-7691"/>
                  <a:pt x="2778266" y="-26257"/>
                  <a:pt x="2990041" y="0"/>
                </a:cubicBezTo>
                <a:cubicBezTo>
                  <a:pt x="3201816" y="26257"/>
                  <a:pt x="3424786" y="27592"/>
                  <a:pt x="3810318" y="0"/>
                </a:cubicBezTo>
                <a:cubicBezTo>
                  <a:pt x="4195850" y="-27592"/>
                  <a:pt x="4201318" y="-8811"/>
                  <a:pt x="4313068" y="0"/>
                </a:cubicBezTo>
                <a:cubicBezTo>
                  <a:pt x="4424818" y="8811"/>
                  <a:pt x="4948196" y="-3359"/>
                  <a:pt x="5133345" y="0"/>
                </a:cubicBezTo>
                <a:cubicBezTo>
                  <a:pt x="5318494" y="3359"/>
                  <a:pt x="5769514" y="-34826"/>
                  <a:pt x="5953622" y="0"/>
                </a:cubicBezTo>
                <a:cubicBezTo>
                  <a:pt x="6137730" y="34826"/>
                  <a:pt x="6467292" y="-30569"/>
                  <a:pt x="6615135" y="0"/>
                </a:cubicBezTo>
                <a:cubicBezTo>
                  <a:pt x="6762978" y="30569"/>
                  <a:pt x="7642575" y="-28298"/>
                  <a:pt x="7938162" y="0"/>
                </a:cubicBezTo>
                <a:cubicBezTo>
                  <a:pt x="7919149" y="192202"/>
                  <a:pt x="7945354" y="465428"/>
                  <a:pt x="7938162" y="598145"/>
                </a:cubicBezTo>
                <a:cubicBezTo>
                  <a:pt x="7930970" y="730862"/>
                  <a:pt x="7920530" y="932825"/>
                  <a:pt x="7938162" y="1106246"/>
                </a:cubicBezTo>
                <a:cubicBezTo>
                  <a:pt x="7955794" y="1279667"/>
                  <a:pt x="7934501" y="1582348"/>
                  <a:pt x="7938162" y="1749413"/>
                </a:cubicBezTo>
                <a:cubicBezTo>
                  <a:pt x="7941823" y="1916478"/>
                  <a:pt x="7945005" y="2230914"/>
                  <a:pt x="7938162" y="2392579"/>
                </a:cubicBezTo>
                <a:cubicBezTo>
                  <a:pt x="7931319" y="2554244"/>
                  <a:pt x="7935679" y="2743054"/>
                  <a:pt x="7938162" y="3035746"/>
                </a:cubicBezTo>
                <a:cubicBezTo>
                  <a:pt x="7940645" y="3328438"/>
                  <a:pt x="7908604" y="3409335"/>
                  <a:pt x="7938162" y="3723934"/>
                </a:cubicBezTo>
                <a:cubicBezTo>
                  <a:pt x="7967720" y="4038533"/>
                  <a:pt x="7917016" y="4300947"/>
                  <a:pt x="7938162" y="4502165"/>
                </a:cubicBezTo>
                <a:cubicBezTo>
                  <a:pt x="7639928" y="4525887"/>
                  <a:pt x="7502828" y="4514495"/>
                  <a:pt x="7197267" y="4502165"/>
                </a:cubicBezTo>
                <a:cubicBezTo>
                  <a:pt x="6891707" y="4489835"/>
                  <a:pt x="6861407" y="4484670"/>
                  <a:pt x="6694517" y="4502165"/>
                </a:cubicBezTo>
                <a:cubicBezTo>
                  <a:pt x="6527627" y="4519661"/>
                  <a:pt x="6155754" y="4532227"/>
                  <a:pt x="5874240" y="4502165"/>
                </a:cubicBezTo>
                <a:cubicBezTo>
                  <a:pt x="5592726" y="4472103"/>
                  <a:pt x="5530933" y="4527798"/>
                  <a:pt x="5212726" y="4502165"/>
                </a:cubicBezTo>
                <a:cubicBezTo>
                  <a:pt x="4894519" y="4476532"/>
                  <a:pt x="4903464" y="4525185"/>
                  <a:pt x="4709976" y="4502165"/>
                </a:cubicBezTo>
                <a:cubicBezTo>
                  <a:pt x="4516488" y="4479146"/>
                  <a:pt x="4195096" y="4470077"/>
                  <a:pt x="4048463" y="4502165"/>
                </a:cubicBezTo>
                <a:cubicBezTo>
                  <a:pt x="3901830" y="4534253"/>
                  <a:pt x="3742659" y="4483672"/>
                  <a:pt x="3625094" y="4502165"/>
                </a:cubicBezTo>
                <a:cubicBezTo>
                  <a:pt x="3507529" y="4520658"/>
                  <a:pt x="3409335" y="4481917"/>
                  <a:pt x="3201725" y="4502165"/>
                </a:cubicBezTo>
                <a:cubicBezTo>
                  <a:pt x="2994115" y="4522413"/>
                  <a:pt x="2806863" y="4519266"/>
                  <a:pt x="2540212" y="4502165"/>
                </a:cubicBezTo>
                <a:cubicBezTo>
                  <a:pt x="2273561" y="4485064"/>
                  <a:pt x="2219389" y="4520034"/>
                  <a:pt x="2037462" y="4502165"/>
                </a:cubicBezTo>
                <a:cubicBezTo>
                  <a:pt x="1855535" y="4484297"/>
                  <a:pt x="1557137" y="4471340"/>
                  <a:pt x="1296566" y="4502165"/>
                </a:cubicBezTo>
                <a:cubicBezTo>
                  <a:pt x="1035995" y="4532990"/>
                  <a:pt x="992715" y="4481635"/>
                  <a:pt x="793816" y="4502165"/>
                </a:cubicBezTo>
                <a:cubicBezTo>
                  <a:pt x="594917" y="4522696"/>
                  <a:pt x="168191" y="4494517"/>
                  <a:pt x="0" y="4502165"/>
                </a:cubicBezTo>
                <a:cubicBezTo>
                  <a:pt x="9643" y="4350179"/>
                  <a:pt x="-14516" y="4184481"/>
                  <a:pt x="0" y="3994064"/>
                </a:cubicBezTo>
                <a:cubicBezTo>
                  <a:pt x="14516" y="3803647"/>
                  <a:pt x="22779" y="3654019"/>
                  <a:pt x="0" y="3440940"/>
                </a:cubicBezTo>
                <a:cubicBezTo>
                  <a:pt x="-22779" y="3227861"/>
                  <a:pt x="15689" y="2924169"/>
                  <a:pt x="0" y="2752752"/>
                </a:cubicBezTo>
                <a:cubicBezTo>
                  <a:pt x="-15689" y="2581335"/>
                  <a:pt x="1458" y="2210052"/>
                  <a:pt x="0" y="2019543"/>
                </a:cubicBezTo>
                <a:cubicBezTo>
                  <a:pt x="-1458" y="1829034"/>
                  <a:pt x="8518" y="1619629"/>
                  <a:pt x="0" y="1421398"/>
                </a:cubicBezTo>
                <a:cubicBezTo>
                  <a:pt x="-8518" y="1223168"/>
                  <a:pt x="31896" y="1012530"/>
                  <a:pt x="0" y="688188"/>
                </a:cubicBezTo>
                <a:cubicBezTo>
                  <a:pt x="-31896" y="363846"/>
                  <a:pt x="-3490" y="224930"/>
                  <a:pt x="0" y="0"/>
                </a:cubicBezTo>
                <a:close/>
              </a:path>
            </a:pathLst>
          </a:custGeom>
          <a:solidFill>
            <a:srgbClr val="F5E9E1"/>
          </a:solidFill>
          <a:ln w="12700">
            <a:solidFill>
              <a:schemeClr val="tx1"/>
            </a:solidFill>
            <a:miter lim="400000"/>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17" name="Linje">
            <a:extLst>
              <a:ext uri="{FF2B5EF4-FFF2-40B4-BE49-F238E27FC236}">
                <a16:creationId xmlns:a16="http://schemas.microsoft.com/office/drawing/2014/main" id="{B1A31770-3CF9-3274-2BCA-F846FD3879FB}"/>
              </a:ext>
            </a:extLst>
          </p:cNvPr>
          <p:cNvSpPr/>
          <p:nvPr/>
        </p:nvSpPr>
        <p:spPr>
          <a:xfrm flipV="1">
            <a:off x="7354310" y="2548124"/>
            <a:ext cx="0" cy="917934"/>
          </a:xfrm>
          <a:prstGeom prst="line">
            <a:avLst/>
          </a:prstGeom>
          <a:ln w="12700">
            <a:solidFill>
              <a:srgbClr val="000000"/>
            </a:solidFill>
            <a:miter lim="400000"/>
          </a:ln>
        </p:spPr>
        <p:txBody>
          <a:bodyPr lIns="45718" tIns="45718" rIns="45718" bIns="45718"/>
          <a:lstStyle/>
          <a:p>
            <a:endParaRPr lang="nb-NO"/>
          </a:p>
        </p:txBody>
      </p:sp>
      <p:sp>
        <p:nvSpPr>
          <p:cNvPr id="15" name="Linje">
            <a:extLst>
              <a:ext uri="{FF2B5EF4-FFF2-40B4-BE49-F238E27FC236}">
                <a16:creationId xmlns:a16="http://schemas.microsoft.com/office/drawing/2014/main" id="{33BF5E7A-9B09-11F6-983F-83B6424F1B93}"/>
              </a:ext>
            </a:extLst>
          </p:cNvPr>
          <p:cNvSpPr/>
          <p:nvPr/>
        </p:nvSpPr>
        <p:spPr>
          <a:xfrm flipV="1">
            <a:off x="5384261" y="2540689"/>
            <a:ext cx="0" cy="917934"/>
          </a:xfrm>
          <a:prstGeom prst="line">
            <a:avLst/>
          </a:prstGeom>
          <a:ln w="12700">
            <a:solidFill>
              <a:srgbClr val="000000"/>
            </a:solidFill>
            <a:miter lim="400000"/>
          </a:ln>
        </p:spPr>
        <p:txBody>
          <a:bodyPr lIns="45718" tIns="45718" rIns="45718" bIns="45718"/>
          <a:lstStyle/>
          <a:p>
            <a:endParaRPr lang="nb-NO"/>
          </a:p>
        </p:txBody>
      </p:sp>
      <p:sp>
        <p:nvSpPr>
          <p:cNvPr id="272" name="Oval"/>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lang="nb-NO"/>
          </a:p>
        </p:txBody>
      </p:sp>
      <p:sp>
        <p:nvSpPr>
          <p:cNvPr id="273" name="STEG 1"/>
          <p:cNvSpPr txBox="1"/>
          <p:nvPr/>
        </p:nvSpPr>
        <p:spPr>
          <a:xfrm>
            <a:off x="11731094" y="691089"/>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2</a:t>
            </a:r>
          </a:p>
        </p:txBody>
      </p:sp>
      <p:sp>
        <p:nvSpPr>
          <p:cNvPr id="274" name="RÅD PÅ VEIEN"/>
          <p:cNvSpPr txBox="1"/>
          <p:nvPr/>
        </p:nvSpPr>
        <p:spPr>
          <a:xfrm>
            <a:off x="476457" y="462679"/>
            <a:ext cx="2324354" cy="74892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SAMARBEID </a:t>
            </a:r>
          </a:p>
          <a:p>
            <a:pPr algn="l" defTabSz="457200">
              <a:defRPr sz="1400" b="1">
                <a:solidFill>
                  <a:srgbClr val="000000"/>
                </a:solidFill>
                <a:latin typeface="Century Gothic"/>
                <a:ea typeface="Century Gothic"/>
                <a:cs typeface="Century Gothic"/>
                <a:sym typeface="Century Gothic"/>
              </a:defRPr>
            </a:pPr>
            <a:r>
              <a:rPr lang="nb-NO"/>
              <a:t>Rammer, drøfting og plan</a:t>
            </a:r>
          </a:p>
        </p:txBody>
      </p:sp>
      <p:sp>
        <p:nvSpPr>
          <p:cNvPr id="275" name="EKSEMPLER"/>
          <p:cNvSpPr txBox="1"/>
          <p:nvPr/>
        </p:nvSpPr>
        <p:spPr>
          <a:xfrm>
            <a:off x="2605935" y="3994011"/>
            <a:ext cx="7646480" cy="416524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t">
            <a:spAutoFit/>
          </a:bodyPr>
          <a:lstStyle/>
          <a:p>
            <a:pPr algn="l"/>
            <a:r>
              <a:rPr lang="nb-NO" sz="1400" b="1">
                <a:solidFill>
                  <a:srgbClr val="000000"/>
                </a:solidFill>
                <a:latin typeface="Century Gothic"/>
              </a:rPr>
              <a:t>OPPGAVE </a:t>
            </a:r>
            <a:br>
              <a:rPr lang="nb-NO" sz="1400">
                <a:latin typeface="Century Gothic" panose="020B0502020202020204" pitchFamily="34" charset="0"/>
              </a:rPr>
            </a:br>
            <a:r>
              <a:rPr lang="nb-NO" sz="1400">
                <a:solidFill>
                  <a:srgbClr val="000000"/>
                </a:solidFill>
                <a:effectLst/>
                <a:latin typeface="Century Gothic"/>
              </a:rPr>
              <a:t>For å lykkes med kompetanse </a:t>
            </a:r>
            <a:r>
              <a:rPr lang="nb-NO" sz="1400">
                <a:solidFill>
                  <a:srgbClr val="000000"/>
                </a:solidFill>
                <a:latin typeface="Century Gothic"/>
              </a:rPr>
              <a:t>skal</a:t>
            </a:r>
            <a:r>
              <a:rPr lang="nb-NO" sz="1400">
                <a:solidFill>
                  <a:srgbClr val="000000"/>
                </a:solidFill>
                <a:effectLst/>
                <a:latin typeface="Century Gothic"/>
              </a:rPr>
              <a:t> planleggingsarbeidet gjøres i samarbeid mellom ledelse, </a:t>
            </a:r>
            <a:r>
              <a:rPr lang="nb-NO" sz="1400">
                <a:solidFill>
                  <a:srgbClr val="000000"/>
                </a:solidFill>
                <a:latin typeface="Century Gothic"/>
              </a:rPr>
              <a:t>klubben</a:t>
            </a:r>
            <a:r>
              <a:rPr lang="nb-NO" sz="1400">
                <a:solidFill>
                  <a:srgbClr val="000000"/>
                </a:solidFill>
                <a:effectLst/>
                <a:latin typeface="Century Gothic"/>
              </a:rPr>
              <a:t> og de ansatte.</a:t>
            </a:r>
          </a:p>
          <a:p>
            <a:endParaRPr lang="nb-NO"/>
          </a:p>
          <a:p>
            <a:pPr algn="l" defTabSz="457200">
              <a:defRPr sz="1400" b="1">
                <a:solidFill>
                  <a:srgbClr val="000000"/>
                </a:solidFill>
                <a:latin typeface="Century Gothic"/>
                <a:ea typeface="Century Gothic"/>
                <a:cs typeface="Century Gothic"/>
                <a:sym typeface="Century Gothic"/>
              </a:defRPr>
            </a:pPr>
            <a:r>
              <a:rPr lang="nb-NO"/>
              <a:t>FORSLAG </a:t>
            </a:r>
          </a:p>
          <a:p>
            <a:pPr algn="l" defTabSz="457200">
              <a:defRPr sz="1400" b="1">
                <a:solidFill>
                  <a:srgbClr val="000000"/>
                </a:solidFill>
                <a:latin typeface="Century Gothic"/>
                <a:ea typeface="Century Gothic"/>
                <a:cs typeface="Century Gothic"/>
                <a:sym typeface="Century Gothic"/>
              </a:defRPr>
            </a:pPr>
            <a:r>
              <a:rPr lang="nb-NO" b="0"/>
              <a:t>Ledergruppen kaller inn klubben til et </a:t>
            </a:r>
            <a:r>
              <a:rPr lang="nb-NO"/>
              <a:t>drøftelsesmøte</a:t>
            </a:r>
            <a:r>
              <a:rPr lang="nb-NO" b="0"/>
              <a:t> hvor det orienteres om </a:t>
            </a:r>
            <a:r>
              <a:rPr lang="nb-NO"/>
              <a:t>bakgrunnen</a:t>
            </a:r>
            <a:r>
              <a:rPr lang="nb-NO" b="0"/>
              <a:t> for kompetansearbeidet basert på strategiske og overordnede mål, samt eventuelle forslag til</a:t>
            </a:r>
            <a:r>
              <a:rPr lang="nb-NO"/>
              <a:t> tiltak og planer </a:t>
            </a:r>
            <a:r>
              <a:rPr lang="nb-NO" b="0"/>
              <a:t>for å nå målene.</a:t>
            </a:r>
            <a:r>
              <a:rPr lang="nb-NO"/>
              <a:t> </a:t>
            </a:r>
            <a:endParaRPr lang="nb-NO" b="0"/>
          </a:p>
          <a:p>
            <a:pPr algn="l" defTabSz="457200">
              <a:defRPr sz="1400" b="1">
                <a:solidFill>
                  <a:srgbClr val="000000"/>
                </a:solidFill>
                <a:latin typeface="Century Gothic"/>
                <a:ea typeface="Century Gothic"/>
                <a:cs typeface="Century Gothic"/>
                <a:sym typeface="Century Gothic"/>
              </a:defRPr>
            </a:pPr>
            <a:endParaRPr lang="nb-NO" b="0"/>
          </a:p>
          <a:p>
            <a:pPr algn="l" defTabSz="457200">
              <a:defRPr sz="1400" b="1">
                <a:solidFill>
                  <a:srgbClr val="000000"/>
                </a:solidFill>
                <a:latin typeface="Century Gothic"/>
                <a:ea typeface="Century Gothic"/>
                <a:cs typeface="Century Gothic"/>
                <a:sym typeface="Century Gothic"/>
              </a:defRPr>
            </a:pPr>
            <a:r>
              <a:rPr lang="nb-NO" b="0"/>
              <a:t>Hensikten med et første møte er å enes om videre prosess for </a:t>
            </a:r>
            <a:r>
              <a:rPr lang="nb-NO"/>
              <a:t>kartlegging av medarbeidernes kompetanse</a:t>
            </a:r>
            <a:r>
              <a:rPr lang="nb-NO" b="0"/>
              <a:t> og </a:t>
            </a:r>
            <a:r>
              <a:rPr lang="nb-NO"/>
              <a:t>prioritering</a:t>
            </a:r>
            <a:r>
              <a:rPr lang="nb-NO" b="0"/>
              <a:t> av behov for å nå målene.</a:t>
            </a:r>
            <a:r>
              <a:rPr lang="nb-NO"/>
              <a:t>  </a:t>
            </a:r>
            <a:endParaRPr lang="nb-NO" b="0"/>
          </a:p>
          <a:p>
            <a:pPr algn="l" defTabSz="457200">
              <a:defRPr sz="1400" b="1">
                <a:solidFill>
                  <a:srgbClr val="000000"/>
                </a:solidFill>
                <a:latin typeface="Century Gothic"/>
                <a:ea typeface="Century Gothic"/>
                <a:cs typeface="Century Gothic"/>
                <a:sym typeface="Century Gothic"/>
              </a:defRPr>
            </a:pPr>
            <a:endParaRPr lang="nb-NO" b="0"/>
          </a:p>
          <a:p>
            <a:pPr algn="l" defTabSz="457200">
              <a:defRPr sz="1400" b="1">
                <a:solidFill>
                  <a:srgbClr val="000000"/>
                </a:solidFill>
                <a:latin typeface="Century Gothic"/>
                <a:ea typeface="Century Gothic"/>
                <a:cs typeface="Century Gothic"/>
                <a:sym typeface="Century Gothic"/>
              </a:defRPr>
            </a:pPr>
            <a:r>
              <a:rPr lang="nb-NO" b="0"/>
              <a:t>Senere, når man har gjort en </a:t>
            </a:r>
            <a:r>
              <a:rPr lang="nb-NO"/>
              <a:t>kartlegging</a:t>
            </a:r>
            <a:r>
              <a:rPr lang="nb-NO" b="0"/>
              <a:t> av hvilken kompetanse organisasjonen har - og hvilken man trenger å styrke -</a:t>
            </a:r>
            <a:r>
              <a:rPr lang="nb-NO"/>
              <a:t> </a:t>
            </a:r>
            <a:r>
              <a:rPr lang="nb-NO" b="0"/>
              <a:t> kan man planlegge </a:t>
            </a:r>
            <a:r>
              <a:rPr lang="nb-NO"/>
              <a:t>læringstiltak</a:t>
            </a:r>
            <a:r>
              <a:rPr lang="nb-NO" b="0"/>
              <a:t>, samt legge planene for gjennomføring.</a:t>
            </a:r>
            <a:r>
              <a:rPr lang="nb-NO"/>
              <a:t> </a:t>
            </a:r>
            <a:endParaRPr lang="nb-NO" b="0"/>
          </a:p>
          <a:p>
            <a:pPr algn="l" defTabSz="457200">
              <a:defRPr sz="1400" b="1">
                <a:solidFill>
                  <a:srgbClr val="000000"/>
                </a:solidFill>
                <a:latin typeface="Century Gothic"/>
                <a:ea typeface="Century Gothic"/>
                <a:cs typeface="Century Gothic"/>
                <a:sym typeface="Century Gothic"/>
              </a:defRPr>
            </a:pPr>
            <a:endParaRPr lang="nb-NO" b="0"/>
          </a:p>
          <a:p>
            <a:pPr algn="l" defTabSz="457200">
              <a:defRPr sz="1400" b="1">
                <a:solidFill>
                  <a:srgbClr val="000000"/>
                </a:solidFill>
                <a:latin typeface="Century Gothic"/>
                <a:ea typeface="Century Gothic"/>
                <a:cs typeface="Century Gothic"/>
                <a:sym typeface="Century Gothic"/>
              </a:defRPr>
            </a:pPr>
            <a:r>
              <a:rPr lang="nb-NO" b="0"/>
              <a:t>Ha en skriftlig </a:t>
            </a:r>
            <a:r>
              <a:rPr lang="nb-NO"/>
              <a:t>agenda</a:t>
            </a:r>
            <a:r>
              <a:rPr lang="nb-NO" b="0"/>
              <a:t> for møtet, samt </a:t>
            </a:r>
            <a:r>
              <a:rPr lang="nb-NO"/>
              <a:t>referat</a:t>
            </a:r>
            <a:r>
              <a:rPr lang="nb-NO" b="0"/>
              <a:t> i etterkant. Se eksempel på neste side.</a:t>
            </a:r>
          </a:p>
          <a:p>
            <a:pPr algn="l" defTabSz="457200">
              <a:defRPr sz="1400" b="1">
                <a:solidFill>
                  <a:srgbClr val="000000"/>
                </a:solidFill>
                <a:latin typeface="Century Gothic"/>
                <a:ea typeface="Century Gothic"/>
                <a:cs typeface="Century Gothic"/>
                <a:sym typeface="Century Gothic"/>
              </a:defRPr>
            </a:pPr>
            <a:endParaRPr lang="nb-NO" sz="1000"/>
          </a:p>
          <a:p>
            <a:pPr algn="l" defTabSz="457200">
              <a:defRPr sz="1400" b="1">
                <a:solidFill>
                  <a:srgbClr val="000000"/>
                </a:solidFill>
                <a:latin typeface="Century Gothic"/>
                <a:ea typeface="Century Gothic"/>
                <a:cs typeface="Century Gothic"/>
                <a:sym typeface="Century Gothic"/>
              </a:defRPr>
            </a:pPr>
            <a:endParaRPr lang="nb-NO" b="0"/>
          </a:p>
        </p:txBody>
      </p:sp>
      <p:sp>
        <p:nvSpPr>
          <p:cNvPr id="2" name="Linje">
            <a:extLst>
              <a:ext uri="{FF2B5EF4-FFF2-40B4-BE49-F238E27FC236}">
                <a16:creationId xmlns:a16="http://schemas.microsoft.com/office/drawing/2014/main" id="{0116C16E-0AB7-3B34-4D1A-58D6CF461DC7}"/>
              </a:ext>
            </a:extLst>
          </p:cNvPr>
          <p:cNvSpPr/>
          <p:nvPr/>
        </p:nvSpPr>
        <p:spPr>
          <a:xfrm>
            <a:off x="7752784" y="3203699"/>
            <a:ext cx="769667" cy="2"/>
          </a:xfrm>
          <a:prstGeom prst="line">
            <a:avLst/>
          </a:prstGeom>
          <a:ln w="12700">
            <a:solidFill>
              <a:srgbClr val="000000"/>
            </a:solidFill>
            <a:miter lim="400000"/>
          </a:ln>
        </p:spPr>
        <p:txBody>
          <a:bodyPr lIns="45718" tIns="45718" rIns="45718" bIns="45718"/>
          <a:lstStyle/>
          <a:p>
            <a:endParaRPr lang="nb-NO"/>
          </a:p>
        </p:txBody>
      </p:sp>
      <p:sp>
        <p:nvSpPr>
          <p:cNvPr id="3" name="Linje">
            <a:extLst>
              <a:ext uri="{FF2B5EF4-FFF2-40B4-BE49-F238E27FC236}">
                <a16:creationId xmlns:a16="http://schemas.microsoft.com/office/drawing/2014/main" id="{429CCC67-AFBD-D126-1DBE-EE26D7C00229}"/>
              </a:ext>
            </a:extLst>
          </p:cNvPr>
          <p:cNvSpPr/>
          <p:nvPr/>
        </p:nvSpPr>
        <p:spPr>
          <a:xfrm>
            <a:off x="4310838" y="2316270"/>
            <a:ext cx="871960" cy="1"/>
          </a:xfrm>
          <a:prstGeom prst="line">
            <a:avLst/>
          </a:prstGeom>
          <a:ln w="12700">
            <a:solidFill>
              <a:srgbClr val="000000"/>
            </a:solidFill>
            <a:miter lim="400000"/>
          </a:ln>
        </p:spPr>
        <p:txBody>
          <a:bodyPr lIns="45718" tIns="45718" rIns="45718" bIns="45718"/>
          <a:lstStyle/>
          <a:p>
            <a:endParaRPr lang="nb-NO"/>
          </a:p>
        </p:txBody>
      </p:sp>
      <p:sp>
        <p:nvSpPr>
          <p:cNvPr id="4" name="Rektangel">
            <a:extLst>
              <a:ext uri="{FF2B5EF4-FFF2-40B4-BE49-F238E27FC236}">
                <a16:creationId xmlns:a16="http://schemas.microsoft.com/office/drawing/2014/main" id="{40DB9B54-941B-06CD-16DD-AA60737EB3BA}"/>
              </a:ext>
            </a:extLst>
          </p:cNvPr>
          <p:cNvSpPr/>
          <p:nvPr/>
        </p:nvSpPr>
        <p:spPr>
          <a:xfrm>
            <a:off x="4519451" y="1967420"/>
            <a:ext cx="3726358" cy="654035"/>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5" name="Rammer, drøfting og plan">
            <a:extLst>
              <a:ext uri="{FF2B5EF4-FFF2-40B4-BE49-F238E27FC236}">
                <a16:creationId xmlns:a16="http://schemas.microsoft.com/office/drawing/2014/main" id="{E38377F8-EC64-2B66-E1A2-8096B1758799}"/>
              </a:ext>
            </a:extLst>
          </p:cNvPr>
          <p:cNvSpPr txBox="1"/>
          <p:nvPr/>
        </p:nvSpPr>
        <p:spPr>
          <a:xfrm>
            <a:off x="4814124" y="2134541"/>
            <a:ext cx="3012043"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FFFFFF"/>
                </a:solidFill>
                <a:latin typeface="Century Gothic"/>
                <a:ea typeface="Century Gothic"/>
                <a:cs typeface="Century Gothic"/>
                <a:sym typeface="Century Gothic"/>
              </a:defRPr>
            </a:lvl1pPr>
          </a:lstStyle>
          <a:p>
            <a:r>
              <a:rPr lang="nb-NO"/>
              <a:t>SAMARBEID - Rammer, drøfting og plan</a:t>
            </a:r>
          </a:p>
        </p:txBody>
      </p:sp>
      <p:sp>
        <p:nvSpPr>
          <p:cNvPr id="6" name="Rektangel">
            <a:extLst>
              <a:ext uri="{FF2B5EF4-FFF2-40B4-BE49-F238E27FC236}">
                <a16:creationId xmlns:a16="http://schemas.microsoft.com/office/drawing/2014/main" id="{072C85A2-17C4-5AAB-4FB7-58759045D73D}"/>
              </a:ext>
            </a:extLst>
          </p:cNvPr>
          <p:cNvSpPr/>
          <p:nvPr/>
        </p:nvSpPr>
        <p:spPr>
          <a:xfrm>
            <a:off x="6469675" y="2886665"/>
            <a:ext cx="1764670" cy="647781"/>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7" name="Rektangel">
            <a:extLst>
              <a:ext uri="{FF2B5EF4-FFF2-40B4-BE49-F238E27FC236}">
                <a16:creationId xmlns:a16="http://schemas.microsoft.com/office/drawing/2014/main" id="{81A6E68E-8E5F-3635-4007-05EC4DC2B853}"/>
              </a:ext>
            </a:extLst>
          </p:cNvPr>
          <p:cNvSpPr/>
          <p:nvPr/>
        </p:nvSpPr>
        <p:spPr>
          <a:xfrm>
            <a:off x="4518215" y="2886665"/>
            <a:ext cx="1761181" cy="647781"/>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8" name="Hvilken kompetanse  trenger vi?">
            <a:extLst>
              <a:ext uri="{FF2B5EF4-FFF2-40B4-BE49-F238E27FC236}">
                <a16:creationId xmlns:a16="http://schemas.microsoft.com/office/drawing/2014/main" id="{1EA5CC3F-0FAB-FA18-E38A-7014CA66CAEA}"/>
              </a:ext>
            </a:extLst>
          </p:cNvPr>
          <p:cNvSpPr txBox="1"/>
          <p:nvPr/>
        </p:nvSpPr>
        <p:spPr>
          <a:xfrm>
            <a:off x="4855471" y="2877239"/>
            <a:ext cx="1086670" cy="673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defTabSz="457200">
              <a:defRPr sz="1200" b="1">
                <a:solidFill>
                  <a:srgbClr val="FFFFFF"/>
                </a:solidFill>
                <a:latin typeface="Century Gothic"/>
                <a:ea typeface="Century Gothic"/>
                <a:cs typeface="Century Gothic"/>
                <a:sym typeface="Century Gothic"/>
              </a:defRPr>
            </a:pPr>
            <a:r>
              <a:rPr lang="nb-NO"/>
              <a:t>Hvilken</a:t>
            </a:r>
            <a:br>
              <a:rPr lang="nb-NO"/>
            </a:br>
            <a:r>
              <a:rPr lang="nb-NO"/>
              <a:t>kompetanse </a:t>
            </a:r>
            <a:br>
              <a:rPr lang="nb-NO"/>
            </a:br>
            <a:r>
              <a:rPr lang="nb-NO"/>
              <a:t>trenger vi?</a:t>
            </a:r>
          </a:p>
        </p:txBody>
      </p:sp>
      <p:sp>
        <p:nvSpPr>
          <p:cNvPr id="9" name="Hvilken kompetanse  har vi?">
            <a:extLst>
              <a:ext uri="{FF2B5EF4-FFF2-40B4-BE49-F238E27FC236}">
                <a16:creationId xmlns:a16="http://schemas.microsoft.com/office/drawing/2014/main" id="{2810AB97-2388-BD89-839E-8F037E215359}"/>
              </a:ext>
            </a:extLst>
          </p:cNvPr>
          <p:cNvSpPr txBox="1"/>
          <p:nvPr/>
        </p:nvSpPr>
        <p:spPr>
          <a:xfrm>
            <a:off x="6804688" y="2874005"/>
            <a:ext cx="1086669" cy="673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defTabSz="457200">
              <a:defRPr sz="1200" b="1">
                <a:solidFill>
                  <a:srgbClr val="FFFFFF"/>
                </a:solidFill>
                <a:latin typeface="Century Gothic"/>
                <a:ea typeface="Century Gothic"/>
                <a:cs typeface="Century Gothic"/>
                <a:sym typeface="Century Gothic"/>
              </a:defRPr>
            </a:pPr>
            <a:r>
              <a:rPr lang="nb-NO"/>
              <a:t>Hvilken</a:t>
            </a:r>
            <a:br>
              <a:rPr lang="nb-NO"/>
            </a:br>
            <a:r>
              <a:rPr lang="nb-NO"/>
              <a:t>kompetanse </a:t>
            </a:r>
            <a:br>
              <a:rPr lang="nb-NO"/>
            </a:br>
            <a:r>
              <a:rPr lang="nb-NO"/>
              <a:t>har vi?</a:t>
            </a:r>
          </a:p>
        </p:txBody>
      </p:sp>
      <p:sp>
        <p:nvSpPr>
          <p:cNvPr id="10" name="Ledelsen">
            <a:extLst>
              <a:ext uri="{FF2B5EF4-FFF2-40B4-BE49-F238E27FC236}">
                <a16:creationId xmlns:a16="http://schemas.microsoft.com/office/drawing/2014/main" id="{A2813F00-A99E-C404-CEC7-8C7B4ADCF08B}"/>
              </a:ext>
            </a:extLst>
          </p:cNvPr>
          <p:cNvSpPr txBox="1"/>
          <p:nvPr/>
        </p:nvSpPr>
        <p:spPr>
          <a:xfrm>
            <a:off x="8823358" y="2172641"/>
            <a:ext cx="1566134" cy="2872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algn="l" defTabSz="457200">
              <a:defRPr sz="1200" b="1">
                <a:solidFill>
                  <a:srgbClr val="55220A"/>
                </a:solidFill>
                <a:latin typeface="Century Gothic"/>
                <a:ea typeface="Century Gothic"/>
                <a:cs typeface="Century Gothic"/>
                <a:sym typeface="Century Gothic"/>
              </a:defRPr>
            </a:lvl1pPr>
          </a:lstStyle>
          <a:p>
            <a:r>
              <a:rPr lang="nb-NO"/>
              <a:t>Ledelsen/Klubb(er)</a:t>
            </a:r>
          </a:p>
        </p:txBody>
      </p:sp>
      <p:sp>
        <p:nvSpPr>
          <p:cNvPr id="11" name="Ledelsen">
            <a:extLst>
              <a:ext uri="{FF2B5EF4-FFF2-40B4-BE49-F238E27FC236}">
                <a16:creationId xmlns:a16="http://schemas.microsoft.com/office/drawing/2014/main" id="{49533DEE-E31F-7A2A-5211-3D74C69EF4CA}"/>
              </a:ext>
            </a:extLst>
          </p:cNvPr>
          <p:cNvSpPr txBox="1"/>
          <p:nvPr/>
        </p:nvSpPr>
        <p:spPr>
          <a:xfrm>
            <a:off x="8823358" y="2981360"/>
            <a:ext cx="1609415" cy="47192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1200" b="1">
                <a:solidFill>
                  <a:srgbClr val="55220A"/>
                </a:solidFill>
                <a:latin typeface="Century Gothic"/>
                <a:ea typeface="Century Gothic"/>
                <a:cs typeface="Century Gothic"/>
                <a:sym typeface="Century Gothic"/>
              </a:defRPr>
            </a:pPr>
            <a:r>
              <a:rPr lang="nb-NO"/>
              <a:t>Ledelsen/Klubb(er),</a:t>
            </a:r>
            <a:br>
              <a:rPr lang="nb-NO"/>
            </a:br>
            <a:r>
              <a:rPr lang="nb-NO"/>
              <a:t>avdelingsledere</a:t>
            </a:r>
          </a:p>
        </p:txBody>
      </p:sp>
      <p:sp>
        <p:nvSpPr>
          <p:cNvPr id="12" name="Oval">
            <a:extLst>
              <a:ext uri="{FF2B5EF4-FFF2-40B4-BE49-F238E27FC236}">
                <a16:creationId xmlns:a16="http://schemas.microsoft.com/office/drawing/2014/main" id="{529D8C9A-462B-A068-C37D-77DA3D88516D}"/>
              </a:ext>
            </a:extLst>
          </p:cNvPr>
          <p:cNvSpPr/>
          <p:nvPr/>
        </p:nvSpPr>
        <p:spPr>
          <a:xfrm>
            <a:off x="3164802" y="1902951"/>
            <a:ext cx="843793" cy="826638"/>
          </a:xfrm>
          <a:prstGeom prst="ellipse">
            <a:avLst/>
          </a:prstGeom>
          <a:solidFill>
            <a:srgbClr val="F3E9E2"/>
          </a:solidFill>
          <a:ln w="12700">
            <a:miter lim="400000"/>
          </a:ln>
        </p:spPr>
        <p:txBody>
          <a:bodyPr lIns="50800" tIns="50800" rIns="50800" bIns="50800" anchor="ctr"/>
          <a:lstStyle/>
          <a:p>
            <a:endParaRPr lang="nb-NO"/>
          </a:p>
        </p:txBody>
      </p:sp>
      <p:sp>
        <p:nvSpPr>
          <p:cNvPr id="13" name="STEG 1">
            <a:extLst>
              <a:ext uri="{FF2B5EF4-FFF2-40B4-BE49-F238E27FC236}">
                <a16:creationId xmlns:a16="http://schemas.microsoft.com/office/drawing/2014/main" id="{282A0F1F-8A3A-108B-5E8B-78BDF93E068A}"/>
              </a:ext>
            </a:extLst>
          </p:cNvPr>
          <p:cNvSpPr txBox="1"/>
          <p:nvPr/>
        </p:nvSpPr>
        <p:spPr>
          <a:xfrm>
            <a:off x="3290306" y="2170219"/>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2</a:t>
            </a:r>
          </a:p>
        </p:txBody>
      </p:sp>
      <p:sp>
        <p:nvSpPr>
          <p:cNvPr id="18" name="Rektangel">
            <a:extLst>
              <a:ext uri="{FF2B5EF4-FFF2-40B4-BE49-F238E27FC236}">
                <a16:creationId xmlns:a16="http://schemas.microsoft.com/office/drawing/2014/main" id="{7747A3B8-315A-3995-B2B5-52F1B55663A0}"/>
              </a:ext>
            </a:extLst>
          </p:cNvPr>
          <p:cNvSpPr/>
          <p:nvPr/>
        </p:nvSpPr>
        <p:spPr>
          <a:xfrm>
            <a:off x="8299" y="2429842"/>
            <a:ext cx="993239" cy="5716633"/>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21" name="STEG 1">
            <a:extLst>
              <a:ext uri="{FF2B5EF4-FFF2-40B4-BE49-F238E27FC236}">
                <a16:creationId xmlns:a16="http://schemas.microsoft.com/office/drawing/2014/main" id="{90E8320B-AE29-334F-DF7C-0E0CC28D781B}"/>
              </a:ext>
            </a:extLst>
          </p:cNvPr>
          <p:cNvSpPr txBox="1"/>
          <p:nvPr/>
        </p:nvSpPr>
        <p:spPr>
          <a:xfrm>
            <a:off x="3515491" y="1094656"/>
            <a:ext cx="102657" cy="47192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endParaRPr lang="nb-NO"/>
          </a:p>
          <a:p>
            <a:endParaRPr lang="nb-NO"/>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 name="Rektangel"/>
          <p:cNvSpPr/>
          <p:nvPr/>
        </p:nvSpPr>
        <p:spPr>
          <a:xfrm>
            <a:off x="990189" y="2716962"/>
            <a:ext cx="10921224" cy="558802"/>
          </a:xfrm>
          <a:prstGeom prst="rect">
            <a:avLst/>
          </a:prstGeom>
          <a:solidFill>
            <a:srgbClr val="7A2B1F"/>
          </a:solidFill>
          <a:ln w="12700">
            <a:miter lim="400000"/>
          </a:ln>
        </p:spPr>
        <p:txBody>
          <a:bodyPr lIns="50800" tIns="50800" rIns="50800" bIns="50800" anchor="ctr"/>
          <a:lstStyle/>
          <a:p>
            <a:pPr defTabSz="584200">
              <a:defRPr sz="1200">
                <a:solidFill>
                  <a:srgbClr val="FFFFFF"/>
                </a:solidFill>
                <a:latin typeface="Century Gothic"/>
                <a:ea typeface="Century Gothic"/>
                <a:cs typeface="Century Gothic"/>
                <a:sym typeface="Century Gothic"/>
              </a:defRPr>
            </a:pPr>
            <a:endParaRPr lang="nb-NO"/>
          </a:p>
        </p:txBody>
      </p:sp>
      <p:sp>
        <p:nvSpPr>
          <p:cNvPr id="278" name="VEIEN VIDERE"/>
          <p:cNvSpPr txBox="1"/>
          <p:nvPr/>
        </p:nvSpPr>
        <p:spPr>
          <a:xfrm>
            <a:off x="10170618" y="2846963"/>
            <a:ext cx="108049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584200">
              <a:defRPr sz="1200" b="1">
                <a:solidFill>
                  <a:srgbClr val="FFFFFF"/>
                </a:solidFill>
                <a:latin typeface="Century Gothic"/>
                <a:ea typeface="Century Gothic"/>
                <a:cs typeface="Century Gothic"/>
                <a:sym typeface="Century Gothic"/>
              </a:defRPr>
            </a:lvl1pPr>
          </a:lstStyle>
          <a:p>
            <a:r>
              <a:rPr lang="nb-NO"/>
              <a:t>VEIEN VIDERE</a:t>
            </a:r>
          </a:p>
        </p:txBody>
      </p:sp>
      <p:sp>
        <p:nvSpPr>
          <p:cNvPr id="279" name="DRØFTELSESPUNKTER"/>
          <p:cNvSpPr txBox="1"/>
          <p:nvPr/>
        </p:nvSpPr>
        <p:spPr>
          <a:xfrm>
            <a:off x="4525659" y="2849363"/>
            <a:ext cx="2256385"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lvl1pPr algn="l" defTabSz="584200">
              <a:defRPr sz="1200" b="1">
                <a:solidFill>
                  <a:srgbClr val="FFFFFF"/>
                </a:solidFill>
                <a:latin typeface="Century Gothic"/>
                <a:ea typeface="Century Gothic"/>
                <a:cs typeface="Century Gothic"/>
                <a:sym typeface="Century Gothic"/>
              </a:defRPr>
            </a:lvl1pPr>
          </a:lstStyle>
          <a:p>
            <a:r>
              <a:rPr lang="nb-NO"/>
              <a:t>DRØFTELSESPUNKTER</a:t>
            </a:r>
          </a:p>
        </p:txBody>
      </p:sp>
      <p:sp>
        <p:nvSpPr>
          <p:cNvPr id="280" name="Rektangel"/>
          <p:cNvSpPr/>
          <p:nvPr/>
        </p:nvSpPr>
        <p:spPr>
          <a:xfrm>
            <a:off x="995948" y="3331266"/>
            <a:ext cx="10921230" cy="3940115"/>
          </a:xfrm>
          <a:prstGeom prst="rect">
            <a:avLst/>
          </a:prstGeom>
          <a:solidFill>
            <a:srgbClr val="F5E9E1">
              <a:alpha val="69465"/>
            </a:srgbClr>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281" name="Linje"/>
          <p:cNvSpPr/>
          <p:nvPr/>
        </p:nvSpPr>
        <p:spPr>
          <a:xfrm flipV="1">
            <a:off x="3832466" y="3355453"/>
            <a:ext cx="2" cy="3486828"/>
          </a:xfrm>
          <a:prstGeom prst="line">
            <a:avLst/>
          </a:prstGeom>
          <a:ln w="25400">
            <a:solidFill>
              <a:srgbClr val="FFFFFF"/>
            </a:solidFill>
            <a:miter lim="400000"/>
          </a:ln>
        </p:spPr>
        <p:txBody>
          <a:bodyPr lIns="45718" tIns="45718" rIns="45718" bIns="45718"/>
          <a:lstStyle/>
          <a:p>
            <a:endParaRPr lang="nb-NO"/>
          </a:p>
        </p:txBody>
      </p:sp>
      <p:sp>
        <p:nvSpPr>
          <p:cNvPr id="282" name="Linje"/>
          <p:cNvSpPr/>
          <p:nvPr/>
        </p:nvSpPr>
        <p:spPr>
          <a:xfrm flipV="1">
            <a:off x="7006794" y="2667433"/>
            <a:ext cx="2" cy="657859"/>
          </a:xfrm>
          <a:prstGeom prst="line">
            <a:avLst/>
          </a:prstGeom>
          <a:ln w="25400">
            <a:solidFill>
              <a:srgbClr val="FFFFFF"/>
            </a:solidFill>
            <a:miter lim="400000"/>
          </a:ln>
        </p:spPr>
        <p:txBody>
          <a:bodyPr lIns="45718" tIns="45718" rIns="45718" bIns="45718"/>
          <a:lstStyle/>
          <a:p>
            <a:endParaRPr lang="nb-NO"/>
          </a:p>
        </p:txBody>
      </p:sp>
      <p:sp>
        <p:nvSpPr>
          <p:cNvPr id="283" name="Linje"/>
          <p:cNvSpPr/>
          <p:nvPr/>
        </p:nvSpPr>
        <p:spPr>
          <a:xfrm flipV="1">
            <a:off x="3832466" y="2728094"/>
            <a:ext cx="2" cy="657859"/>
          </a:xfrm>
          <a:prstGeom prst="line">
            <a:avLst/>
          </a:prstGeom>
          <a:ln w="25400">
            <a:solidFill>
              <a:srgbClr val="FFFFFF"/>
            </a:solidFill>
            <a:miter lim="400000"/>
          </a:ln>
        </p:spPr>
        <p:txBody>
          <a:bodyPr lIns="45718" tIns="45718" rIns="45718" bIns="45718"/>
          <a:lstStyle/>
          <a:p>
            <a:endParaRPr lang="nb-NO"/>
          </a:p>
        </p:txBody>
      </p:sp>
      <p:sp>
        <p:nvSpPr>
          <p:cNvPr id="284" name="Er ledelsens forslag til mål og rammer for kompetansearbeidet de riktige?"/>
          <p:cNvSpPr txBox="1"/>
          <p:nvPr/>
        </p:nvSpPr>
        <p:spPr>
          <a:xfrm>
            <a:off x="4006129" y="3676990"/>
            <a:ext cx="2915209" cy="213391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marL="228600" indent="-228600" algn="l" defTabSz="584200">
              <a:buSzPct val="100000"/>
              <a:buAutoNum type="arabicPeriod"/>
              <a:defRPr sz="1200">
                <a:solidFill>
                  <a:srgbClr val="000000"/>
                </a:solidFill>
                <a:latin typeface="Century Gothic"/>
                <a:ea typeface="Century Gothic"/>
                <a:cs typeface="Century Gothic"/>
                <a:sym typeface="Century Gothic"/>
              </a:defRPr>
            </a:pPr>
            <a:r>
              <a:rPr lang="nb-NO"/>
              <a:t>Er ledelsens forslag til mål og rammer for kompetansearbeidet de riktige?</a:t>
            </a:r>
          </a:p>
          <a:p>
            <a:pPr algn="l" defTabSz="584200">
              <a:defRPr sz="1200">
                <a:solidFill>
                  <a:srgbClr val="000000"/>
                </a:solidFill>
                <a:latin typeface="Century Gothic"/>
                <a:ea typeface="Century Gothic"/>
                <a:cs typeface="Century Gothic"/>
                <a:sym typeface="Century Gothic"/>
              </a:defRPr>
            </a:pPr>
            <a:endParaRPr lang="nb-NO"/>
          </a:p>
          <a:p>
            <a:pPr marL="228600" indent="-228600" algn="l" defTabSz="584200">
              <a:buSzPct val="100000"/>
              <a:buAutoNum type="arabicPeriod" startAt="2"/>
              <a:defRPr sz="1200">
                <a:solidFill>
                  <a:srgbClr val="000000"/>
                </a:solidFill>
                <a:latin typeface="Century Gothic"/>
                <a:ea typeface="Century Gothic"/>
                <a:cs typeface="Century Gothic"/>
                <a:sym typeface="Century Gothic"/>
              </a:defRPr>
            </a:pPr>
            <a:r>
              <a:rPr lang="nb-NO"/>
              <a:t>Hvordan skal kompetansekartleggingen foregå?</a:t>
            </a:r>
          </a:p>
          <a:p>
            <a:pPr algn="l" defTabSz="584200">
              <a:defRPr sz="1200">
                <a:solidFill>
                  <a:srgbClr val="000000"/>
                </a:solidFill>
                <a:latin typeface="Century Gothic"/>
                <a:ea typeface="Century Gothic"/>
                <a:cs typeface="Century Gothic"/>
                <a:sym typeface="Century Gothic"/>
              </a:defRPr>
            </a:pPr>
            <a:endParaRPr lang="nb-NO"/>
          </a:p>
          <a:p>
            <a:pPr marL="228600" indent="-228600" algn="l" defTabSz="584200">
              <a:buSzPct val="100000"/>
              <a:buAutoNum type="arabicPeriod" startAt="3"/>
              <a:defRPr sz="1200">
                <a:solidFill>
                  <a:srgbClr val="000000"/>
                </a:solidFill>
                <a:latin typeface="Century Gothic"/>
                <a:ea typeface="Century Gothic"/>
                <a:cs typeface="Century Gothic"/>
                <a:sym typeface="Century Gothic"/>
              </a:defRPr>
            </a:pPr>
            <a:r>
              <a:rPr lang="nb-NO"/>
              <a:t>Hvilken tidsplan skal følges?</a:t>
            </a:r>
          </a:p>
          <a:p>
            <a:pPr algn="l" defTabSz="584200">
              <a:defRPr sz="1200">
                <a:solidFill>
                  <a:srgbClr val="000000"/>
                </a:solidFill>
                <a:latin typeface="Century Gothic"/>
                <a:ea typeface="Century Gothic"/>
                <a:cs typeface="Century Gothic"/>
                <a:sym typeface="Century Gothic"/>
              </a:defRPr>
            </a:pPr>
            <a:endParaRPr lang="nb-NO"/>
          </a:p>
          <a:p>
            <a:pPr marL="228600" indent="-228600" algn="l" defTabSz="584200">
              <a:buSzPct val="100000"/>
              <a:buAutoNum type="arabicPeriod" startAt="4"/>
              <a:defRPr sz="1200">
                <a:solidFill>
                  <a:srgbClr val="000000"/>
                </a:solidFill>
                <a:latin typeface="Century Gothic"/>
                <a:ea typeface="Century Gothic"/>
                <a:cs typeface="Century Gothic"/>
                <a:sym typeface="Century Gothic"/>
              </a:defRPr>
            </a:pPr>
            <a:r>
              <a:rPr lang="nb-NO"/>
              <a:t>Prioriteringer og  budsjett</a:t>
            </a:r>
          </a:p>
        </p:txBody>
      </p:sp>
      <p:sp>
        <p:nvSpPr>
          <p:cNvPr id="285" name="Linje"/>
          <p:cNvSpPr/>
          <p:nvPr/>
        </p:nvSpPr>
        <p:spPr>
          <a:xfrm flipV="1">
            <a:off x="7006794" y="3299052"/>
            <a:ext cx="2" cy="3486830"/>
          </a:xfrm>
          <a:prstGeom prst="line">
            <a:avLst/>
          </a:prstGeom>
          <a:ln w="25400">
            <a:solidFill>
              <a:srgbClr val="FFFFFF"/>
            </a:solidFill>
            <a:miter lim="400000"/>
          </a:ln>
        </p:spPr>
        <p:txBody>
          <a:bodyPr lIns="45718" tIns="45718" rIns="45718" bIns="45718"/>
          <a:lstStyle/>
          <a:p>
            <a:endParaRPr lang="nb-NO"/>
          </a:p>
        </p:txBody>
      </p:sp>
      <p:sp>
        <p:nvSpPr>
          <p:cNvPr id="286" name="Sett opp en tidsplan for når avdelingsledernes arbeid skal gjennomføres/ferdigstilles samt tid for neste møtepunkt mellom ledergruppe og klubb."/>
          <p:cNvSpPr txBox="1"/>
          <p:nvPr/>
        </p:nvSpPr>
        <p:spPr>
          <a:xfrm>
            <a:off x="9791271" y="3676990"/>
            <a:ext cx="1906912" cy="3340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marL="228600" indent="-228600" algn="l" defTabSz="584200">
              <a:buSzPct val="100000"/>
              <a:buAutoNum type="arabicPeriod"/>
              <a:defRPr sz="1200">
                <a:solidFill>
                  <a:srgbClr val="000000"/>
                </a:solidFill>
                <a:latin typeface="Century Gothic"/>
                <a:ea typeface="Century Gothic"/>
                <a:cs typeface="Century Gothic"/>
                <a:sym typeface="Century Gothic"/>
              </a:defRPr>
            </a:pPr>
            <a:r>
              <a:rPr lang="nb-NO"/>
              <a:t>Sett opp en tidsplan for når avdelingsledernes arbeid skal gjennomføres/ferdigstilles samt tid for neste møtepunkt mellom ledergruppe og klubb.</a:t>
            </a:r>
          </a:p>
          <a:p>
            <a:pPr algn="l" defTabSz="584200">
              <a:defRPr sz="1200">
                <a:solidFill>
                  <a:srgbClr val="000000"/>
                </a:solidFill>
                <a:latin typeface="Century Gothic"/>
                <a:ea typeface="Century Gothic"/>
                <a:cs typeface="Century Gothic"/>
                <a:sym typeface="Century Gothic"/>
              </a:defRPr>
            </a:pPr>
            <a:endParaRPr lang="nb-NO"/>
          </a:p>
          <a:p>
            <a:pPr marL="228600" indent="-228600" algn="l" defTabSz="584200">
              <a:buSzPct val="100000"/>
              <a:buAutoNum type="arabicPeriod" startAt="2"/>
              <a:defRPr sz="1200">
                <a:solidFill>
                  <a:srgbClr val="000000"/>
                </a:solidFill>
                <a:latin typeface="Century Gothic"/>
                <a:ea typeface="Century Gothic"/>
                <a:cs typeface="Century Gothic"/>
                <a:sym typeface="Century Gothic"/>
              </a:defRPr>
            </a:pPr>
            <a:r>
              <a:rPr lang="nb-NO"/>
              <a:t>Avklar hvor hyppig ledelse/klubb skal møtes med kompetanseheving som agenda, for eksempel årlig eller hvert halvår.</a:t>
            </a:r>
          </a:p>
        </p:txBody>
      </p:sp>
      <p:sp>
        <p:nvSpPr>
          <p:cNvPr id="287" name="Linje"/>
          <p:cNvSpPr/>
          <p:nvPr/>
        </p:nvSpPr>
        <p:spPr>
          <a:xfrm flipV="1">
            <a:off x="9715071" y="2723833"/>
            <a:ext cx="2" cy="657859"/>
          </a:xfrm>
          <a:prstGeom prst="line">
            <a:avLst/>
          </a:prstGeom>
          <a:ln w="25400">
            <a:solidFill>
              <a:srgbClr val="FFFFFF"/>
            </a:solidFill>
            <a:miter lim="400000"/>
          </a:ln>
        </p:spPr>
        <p:txBody>
          <a:bodyPr lIns="45718" tIns="45718" rIns="45718" bIns="45718"/>
          <a:lstStyle/>
          <a:p>
            <a:endParaRPr lang="nb-NO"/>
          </a:p>
        </p:txBody>
      </p:sp>
      <p:sp>
        <p:nvSpPr>
          <p:cNvPr id="288" name="Linje"/>
          <p:cNvSpPr/>
          <p:nvPr/>
        </p:nvSpPr>
        <p:spPr>
          <a:xfrm flipV="1">
            <a:off x="9715071" y="3355453"/>
            <a:ext cx="2" cy="3486828"/>
          </a:xfrm>
          <a:prstGeom prst="line">
            <a:avLst/>
          </a:prstGeom>
          <a:ln w="25400">
            <a:solidFill>
              <a:srgbClr val="FFFFFF"/>
            </a:solidFill>
            <a:miter lim="400000"/>
          </a:ln>
        </p:spPr>
        <p:txBody>
          <a:bodyPr lIns="45718" tIns="45718" rIns="45718" bIns="45718"/>
          <a:lstStyle/>
          <a:p>
            <a:endParaRPr lang="nb-NO"/>
          </a:p>
        </p:txBody>
      </p:sp>
      <p:sp>
        <p:nvSpPr>
          <p:cNvPr id="289" name="ANSVARSFORDELING"/>
          <p:cNvSpPr txBox="1"/>
          <p:nvPr/>
        </p:nvSpPr>
        <p:spPr>
          <a:xfrm>
            <a:off x="7659208" y="2850311"/>
            <a:ext cx="1632050"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584200">
              <a:defRPr sz="1200" b="1">
                <a:solidFill>
                  <a:srgbClr val="FFFFFF"/>
                </a:solidFill>
                <a:latin typeface="Century Gothic"/>
                <a:ea typeface="Century Gothic"/>
                <a:cs typeface="Century Gothic"/>
                <a:sym typeface="Century Gothic"/>
              </a:defRPr>
            </a:lvl1pPr>
          </a:lstStyle>
          <a:p>
            <a:r>
              <a:rPr lang="nb-NO"/>
              <a:t>ANSVARSFORDELING</a:t>
            </a:r>
          </a:p>
        </p:txBody>
      </p:sp>
      <p:sp>
        <p:nvSpPr>
          <p:cNvPr id="290" name="Fordel ansvar for gjennomføring av kompetansekartleggingen."/>
          <p:cNvSpPr txBox="1"/>
          <p:nvPr/>
        </p:nvSpPr>
        <p:spPr>
          <a:xfrm>
            <a:off x="7140558" y="3676990"/>
            <a:ext cx="2571193" cy="27686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algn="l" defTabSz="584200">
              <a:defRPr sz="1200">
                <a:solidFill>
                  <a:srgbClr val="000000"/>
                </a:solidFill>
                <a:latin typeface="Century Gothic"/>
                <a:ea typeface="Century Gothic"/>
                <a:cs typeface="Century Gothic"/>
                <a:sym typeface="Century Gothic"/>
              </a:defRPr>
            </a:pPr>
            <a:r>
              <a:rPr lang="nb-NO"/>
              <a:t>Fordel ansvar for gjennomføring av kompetansekartleggingen.</a:t>
            </a:r>
          </a:p>
          <a:p>
            <a:pPr algn="l" defTabSz="584200">
              <a:defRPr sz="1200">
                <a:solidFill>
                  <a:srgbClr val="000000"/>
                </a:solidFill>
                <a:latin typeface="Century Gothic"/>
                <a:ea typeface="Century Gothic"/>
                <a:cs typeface="Century Gothic"/>
                <a:sym typeface="Century Gothic"/>
              </a:defRPr>
            </a:pPr>
            <a:endParaRPr lang="nb-NO"/>
          </a:p>
          <a:p>
            <a:pPr marL="228600" indent="-228600" algn="l" defTabSz="584200">
              <a:buSzPct val="100000"/>
              <a:buAutoNum type="arabicPeriod"/>
              <a:defRPr sz="1200">
                <a:solidFill>
                  <a:srgbClr val="000000"/>
                </a:solidFill>
                <a:latin typeface="Century Gothic"/>
                <a:ea typeface="Century Gothic"/>
                <a:cs typeface="Century Gothic"/>
                <a:sym typeface="Century Gothic"/>
              </a:defRPr>
            </a:pPr>
            <a:r>
              <a:rPr lang="nb-NO"/>
              <a:t>For eksempel kan det være hensiktsmessig at avdelingsledere får ansvar for å kartlegge og definere behov i sin gruppe.</a:t>
            </a:r>
          </a:p>
          <a:p>
            <a:pPr algn="l" defTabSz="584200">
              <a:defRPr sz="1200">
                <a:solidFill>
                  <a:srgbClr val="000000"/>
                </a:solidFill>
                <a:latin typeface="Century Gothic"/>
                <a:ea typeface="Century Gothic"/>
                <a:cs typeface="Century Gothic"/>
                <a:sym typeface="Century Gothic"/>
              </a:defRPr>
            </a:pPr>
            <a:endParaRPr lang="nb-NO"/>
          </a:p>
          <a:p>
            <a:pPr marL="228600" indent="-228600" algn="l" defTabSz="584200">
              <a:buSzPct val="100000"/>
              <a:buAutoNum type="arabicPeriod" startAt="2"/>
              <a:defRPr sz="1200">
                <a:solidFill>
                  <a:srgbClr val="000000"/>
                </a:solidFill>
                <a:latin typeface="Century Gothic"/>
                <a:ea typeface="Century Gothic"/>
                <a:cs typeface="Century Gothic"/>
                <a:sym typeface="Century Gothic"/>
              </a:defRPr>
            </a:pPr>
            <a:r>
              <a:rPr lang="nb-NO"/>
              <a:t>Hvordan skal tiltak og gjennomføring defineres i neste ledd?</a:t>
            </a:r>
          </a:p>
          <a:p>
            <a:pPr algn="l" defTabSz="584200">
              <a:defRPr sz="1200">
                <a:solidFill>
                  <a:srgbClr val="000000"/>
                </a:solidFill>
                <a:latin typeface="Century Gothic"/>
                <a:ea typeface="Century Gothic"/>
                <a:cs typeface="Century Gothic"/>
                <a:sym typeface="Century Gothic"/>
              </a:defRPr>
            </a:pPr>
            <a:endParaRPr lang="nb-NO"/>
          </a:p>
          <a:p>
            <a:pPr marL="228600" indent="-228600" algn="l" defTabSz="584200">
              <a:buSzPct val="100000"/>
              <a:buAutoNum type="arabicPeriod" startAt="3"/>
              <a:defRPr sz="1200">
                <a:solidFill>
                  <a:srgbClr val="000000"/>
                </a:solidFill>
                <a:latin typeface="Century Gothic"/>
                <a:ea typeface="Century Gothic"/>
                <a:cs typeface="Century Gothic"/>
                <a:sym typeface="Century Gothic"/>
              </a:defRPr>
            </a:pPr>
            <a:r>
              <a:rPr lang="nb-NO"/>
              <a:t>Referat </a:t>
            </a:r>
          </a:p>
        </p:txBody>
      </p:sp>
      <p:sp>
        <p:nvSpPr>
          <p:cNvPr id="291" name="FORMÅL MED MØTET"/>
          <p:cNvSpPr txBox="1"/>
          <p:nvPr/>
        </p:nvSpPr>
        <p:spPr>
          <a:xfrm>
            <a:off x="1588783" y="2850311"/>
            <a:ext cx="2256385"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lvl1pPr algn="l" defTabSz="584200">
              <a:defRPr sz="1200" b="1">
                <a:solidFill>
                  <a:srgbClr val="FFFFFF"/>
                </a:solidFill>
                <a:latin typeface="Century Gothic"/>
                <a:ea typeface="Century Gothic"/>
                <a:cs typeface="Century Gothic"/>
                <a:sym typeface="Century Gothic"/>
              </a:defRPr>
            </a:lvl1pPr>
          </a:lstStyle>
          <a:p>
            <a:r>
              <a:rPr lang="nb-NO"/>
              <a:t>FORMÅL MED MØTET</a:t>
            </a:r>
          </a:p>
        </p:txBody>
      </p:sp>
      <p:sp>
        <p:nvSpPr>
          <p:cNvPr id="292" name="Gjør det klart i møteinnkallingen at formålet med møtet er at alle ansatte skal ha en individuell plan for kompetanseheving, og at ledelse og klubb skal jobbe med dette kontinuerlig."/>
          <p:cNvSpPr txBox="1"/>
          <p:nvPr/>
        </p:nvSpPr>
        <p:spPr>
          <a:xfrm>
            <a:off x="1087613" y="3676990"/>
            <a:ext cx="2571192" cy="231858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marL="228600" indent="-228600" algn="l" defTabSz="584200">
              <a:buSzPct val="100000"/>
              <a:buAutoNum type="arabicPeriod"/>
              <a:defRPr sz="1200">
                <a:solidFill>
                  <a:srgbClr val="000000"/>
                </a:solidFill>
                <a:latin typeface="Century Gothic"/>
                <a:ea typeface="Century Gothic"/>
                <a:cs typeface="Century Gothic"/>
                <a:sym typeface="Century Gothic"/>
              </a:defRPr>
            </a:pPr>
            <a:r>
              <a:rPr lang="nb-NO"/>
              <a:t>Gjør det klart i møteinnkallingen at formålet med møtet er at alle ansatte skal ha en individuell plan for kompetanseheving, og at ledelse og klubb skal jobbe med dette kontinuerlig.</a:t>
            </a:r>
          </a:p>
          <a:p>
            <a:pPr algn="l" defTabSz="584200">
              <a:defRPr sz="1200">
                <a:solidFill>
                  <a:srgbClr val="000000"/>
                </a:solidFill>
                <a:latin typeface="Century Gothic"/>
                <a:ea typeface="Century Gothic"/>
                <a:cs typeface="Century Gothic"/>
                <a:sym typeface="Century Gothic"/>
              </a:defRPr>
            </a:pPr>
            <a:endParaRPr lang="nb-NO"/>
          </a:p>
          <a:p>
            <a:pPr marL="228600" indent="-228600" algn="l" defTabSz="584200">
              <a:buSzPct val="100000"/>
              <a:buAutoNum type="arabicPeriod" startAt="2"/>
              <a:defRPr sz="1200">
                <a:solidFill>
                  <a:srgbClr val="000000"/>
                </a:solidFill>
                <a:latin typeface="Century Gothic"/>
                <a:ea typeface="Century Gothic"/>
                <a:cs typeface="Century Gothic"/>
                <a:sym typeface="Century Gothic"/>
              </a:defRPr>
            </a:pPr>
            <a:r>
              <a:rPr lang="nb-NO"/>
              <a:t>Initiativet kan gjerne handle om både individuelle og kollektiv utvikling, knyttet til mål.</a:t>
            </a:r>
          </a:p>
        </p:txBody>
      </p:sp>
      <p:sp>
        <p:nvSpPr>
          <p:cNvPr id="294" name="Oval"/>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lang="nb-NO"/>
          </a:p>
        </p:txBody>
      </p:sp>
      <p:sp>
        <p:nvSpPr>
          <p:cNvPr id="295" name="STEG 1"/>
          <p:cNvSpPr txBox="1"/>
          <p:nvPr/>
        </p:nvSpPr>
        <p:spPr>
          <a:xfrm>
            <a:off x="11731094" y="691089"/>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2</a:t>
            </a:r>
          </a:p>
        </p:txBody>
      </p:sp>
      <p:sp>
        <p:nvSpPr>
          <p:cNvPr id="296" name="RÅD PÅ VEIEN"/>
          <p:cNvSpPr txBox="1"/>
          <p:nvPr/>
        </p:nvSpPr>
        <p:spPr>
          <a:xfrm>
            <a:off x="476457" y="462679"/>
            <a:ext cx="5371663" cy="74892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RAMMER, DRØFTING OG PLAN </a:t>
            </a:r>
          </a:p>
          <a:p>
            <a:pPr algn="l" defTabSz="457200">
              <a:defRPr sz="1400" b="1">
                <a:solidFill>
                  <a:srgbClr val="000000"/>
                </a:solidFill>
                <a:latin typeface="Century Gothic"/>
                <a:ea typeface="Century Gothic"/>
                <a:cs typeface="Century Gothic"/>
                <a:sym typeface="Century Gothic"/>
              </a:defRPr>
            </a:pPr>
            <a:r>
              <a:rPr lang="nb-NO"/>
              <a:t>Møteskjema  </a:t>
            </a:r>
          </a:p>
        </p:txBody>
      </p:sp>
      <p:sp>
        <p:nvSpPr>
          <p:cNvPr id="2" name="Her er et eksempel på hvordan et oversiktlig oppsett av stegene MÅL -&gt;  DELMÅL -&gt; KOMPETANSEMÅL kan brukes for å tydeligere identifisere hvilken kompetanse redaksjonen skal jobbe med fremover.">
            <a:extLst>
              <a:ext uri="{FF2B5EF4-FFF2-40B4-BE49-F238E27FC236}">
                <a16:creationId xmlns:a16="http://schemas.microsoft.com/office/drawing/2014/main" id="{521B098E-9D15-37DC-402B-92D53A283FDA}"/>
              </a:ext>
            </a:extLst>
          </p:cNvPr>
          <p:cNvSpPr txBox="1"/>
          <p:nvPr/>
        </p:nvSpPr>
        <p:spPr>
          <a:xfrm>
            <a:off x="517198" y="1435239"/>
            <a:ext cx="9509013" cy="70795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t">
            <a:spAutoFit/>
          </a:bodyPr>
          <a:lstStyle/>
          <a:p>
            <a:pPr algn="l">
              <a:lnSpc>
                <a:spcPct val="150000"/>
              </a:lnSpc>
            </a:pPr>
            <a:r>
              <a:rPr lang="nb-NO" sz="1400" dirty="0">
                <a:solidFill>
                  <a:schemeClr val="tx1">
                    <a:lumMod val="50000"/>
                  </a:schemeClr>
                </a:solidFill>
                <a:latin typeface="Century Gothic" panose="020B0502020202020204" pitchFamily="34" charset="0"/>
              </a:rPr>
              <a:t>Her er et eksempel på hvordan organisere prosessen videre: FORMÅL MED MØTET -&gt;  DRØFTELSESPUNKTER -&gt; </a:t>
            </a:r>
            <a:br>
              <a:rPr lang="nb-NO" sz="1400" dirty="0">
                <a:solidFill>
                  <a:schemeClr val="tx1">
                    <a:lumMod val="50000"/>
                  </a:schemeClr>
                </a:solidFill>
                <a:latin typeface="Century Gothic" panose="020B0502020202020204" pitchFamily="34" charset="0"/>
              </a:rPr>
            </a:br>
            <a:r>
              <a:rPr lang="nb-NO" sz="1400" dirty="0">
                <a:solidFill>
                  <a:schemeClr val="tx1">
                    <a:lumMod val="50000"/>
                  </a:schemeClr>
                </a:solidFill>
                <a:latin typeface="Century Gothic" panose="020B0502020202020204" pitchFamily="34" charset="0"/>
              </a:rPr>
              <a:t>ANSVARSFORDELING -&gt; VEIEN VIDERE.</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 name="Rektangel"/>
          <p:cNvSpPr/>
          <p:nvPr/>
        </p:nvSpPr>
        <p:spPr>
          <a:xfrm>
            <a:off x="927929" y="1979553"/>
            <a:ext cx="11148544" cy="3306111"/>
          </a:xfrm>
          <a:custGeom>
            <a:avLst/>
            <a:gdLst>
              <a:gd name="connsiteX0" fmla="*/ 0 w 11148544"/>
              <a:gd name="connsiteY0" fmla="*/ 0 h 3306111"/>
              <a:gd name="connsiteX1" fmla="*/ 696784 w 11148544"/>
              <a:gd name="connsiteY1" fmla="*/ 0 h 3306111"/>
              <a:gd name="connsiteX2" fmla="*/ 1616539 w 11148544"/>
              <a:gd name="connsiteY2" fmla="*/ 0 h 3306111"/>
              <a:gd name="connsiteX3" fmla="*/ 2201837 w 11148544"/>
              <a:gd name="connsiteY3" fmla="*/ 0 h 3306111"/>
              <a:gd name="connsiteX4" fmla="*/ 2787136 w 11148544"/>
              <a:gd name="connsiteY4" fmla="*/ 0 h 3306111"/>
              <a:gd name="connsiteX5" fmla="*/ 3483920 w 11148544"/>
              <a:gd name="connsiteY5" fmla="*/ 0 h 3306111"/>
              <a:gd name="connsiteX6" fmla="*/ 4292189 w 11148544"/>
              <a:gd name="connsiteY6" fmla="*/ 0 h 3306111"/>
              <a:gd name="connsiteX7" fmla="*/ 5100459 w 11148544"/>
              <a:gd name="connsiteY7" fmla="*/ 0 h 3306111"/>
              <a:gd name="connsiteX8" fmla="*/ 5908728 w 11148544"/>
              <a:gd name="connsiteY8" fmla="*/ 0 h 3306111"/>
              <a:gd name="connsiteX9" fmla="*/ 6828483 w 11148544"/>
              <a:gd name="connsiteY9" fmla="*/ 0 h 3306111"/>
              <a:gd name="connsiteX10" fmla="*/ 7525267 w 11148544"/>
              <a:gd name="connsiteY10" fmla="*/ 0 h 3306111"/>
              <a:gd name="connsiteX11" fmla="*/ 8333537 w 11148544"/>
              <a:gd name="connsiteY11" fmla="*/ 0 h 3306111"/>
              <a:gd name="connsiteX12" fmla="*/ 9030321 w 11148544"/>
              <a:gd name="connsiteY12" fmla="*/ 0 h 3306111"/>
              <a:gd name="connsiteX13" fmla="*/ 9727105 w 11148544"/>
              <a:gd name="connsiteY13" fmla="*/ 0 h 3306111"/>
              <a:gd name="connsiteX14" fmla="*/ 10423889 w 11148544"/>
              <a:gd name="connsiteY14" fmla="*/ 0 h 3306111"/>
              <a:gd name="connsiteX15" fmla="*/ 11148544 w 11148544"/>
              <a:gd name="connsiteY15" fmla="*/ 0 h 3306111"/>
              <a:gd name="connsiteX16" fmla="*/ 11148544 w 11148544"/>
              <a:gd name="connsiteY16" fmla="*/ 694283 h 3306111"/>
              <a:gd name="connsiteX17" fmla="*/ 11148544 w 11148544"/>
              <a:gd name="connsiteY17" fmla="*/ 1289383 h 3306111"/>
              <a:gd name="connsiteX18" fmla="*/ 11148544 w 11148544"/>
              <a:gd name="connsiteY18" fmla="*/ 1983667 h 3306111"/>
              <a:gd name="connsiteX19" fmla="*/ 11148544 w 11148544"/>
              <a:gd name="connsiteY19" fmla="*/ 2611828 h 3306111"/>
              <a:gd name="connsiteX20" fmla="*/ 11148544 w 11148544"/>
              <a:gd name="connsiteY20" fmla="*/ 3306111 h 3306111"/>
              <a:gd name="connsiteX21" fmla="*/ 10786216 w 11148544"/>
              <a:gd name="connsiteY21" fmla="*/ 3306111 h 3306111"/>
              <a:gd name="connsiteX22" fmla="*/ 10200918 w 11148544"/>
              <a:gd name="connsiteY22" fmla="*/ 3306111 h 3306111"/>
              <a:gd name="connsiteX23" fmla="*/ 9392648 w 11148544"/>
              <a:gd name="connsiteY23" fmla="*/ 3306111 h 3306111"/>
              <a:gd name="connsiteX24" fmla="*/ 8918835 w 11148544"/>
              <a:gd name="connsiteY24" fmla="*/ 3306111 h 3306111"/>
              <a:gd name="connsiteX25" fmla="*/ 7999080 w 11148544"/>
              <a:gd name="connsiteY25" fmla="*/ 3306111 h 3306111"/>
              <a:gd name="connsiteX26" fmla="*/ 7079325 w 11148544"/>
              <a:gd name="connsiteY26" fmla="*/ 3306111 h 3306111"/>
              <a:gd name="connsiteX27" fmla="*/ 6382541 w 11148544"/>
              <a:gd name="connsiteY27" fmla="*/ 3306111 h 3306111"/>
              <a:gd name="connsiteX28" fmla="*/ 5462787 w 11148544"/>
              <a:gd name="connsiteY28" fmla="*/ 3306111 h 3306111"/>
              <a:gd name="connsiteX29" fmla="*/ 4766003 w 11148544"/>
              <a:gd name="connsiteY29" fmla="*/ 3306111 h 3306111"/>
              <a:gd name="connsiteX30" fmla="*/ 3957733 w 11148544"/>
              <a:gd name="connsiteY30" fmla="*/ 3306111 h 3306111"/>
              <a:gd name="connsiteX31" fmla="*/ 3595405 w 11148544"/>
              <a:gd name="connsiteY31" fmla="*/ 3306111 h 3306111"/>
              <a:gd name="connsiteX32" fmla="*/ 2675651 w 11148544"/>
              <a:gd name="connsiteY32" fmla="*/ 3306111 h 3306111"/>
              <a:gd name="connsiteX33" fmla="*/ 2090352 w 11148544"/>
              <a:gd name="connsiteY33" fmla="*/ 3306111 h 3306111"/>
              <a:gd name="connsiteX34" fmla="*/ 1282083 w 11148544"/>
              <a:gd name="connsiteY34" fmla="*/ 3306111 h 3306111"/>
              <a:gd name="connsiteX35" fmla="*/ 919755 w 11148544"/>
              <a:gd name="connsiteY35" fmla="*/ 3306111 h 3306111"/>
              <a:gd name="connsiteX36" fmla="*/ 0 w 11148544"/>
              <a:gd name="connsiteY36" fmla="*/ 3306111 h 3306111"/>
              <a:gd name="connsiteX37" fmla="*/ 0 w 11148544"/>
              <a:gd name="connsiteY37" fmla="*/ 2677950 h 3306111"/>
              <a:gd name="connsiteX38" fmla="*/ 0 w 11148544"/>
              <a:gd name="connsiteY38" fmla="*/ 2082850 h 3306111"/>
              <a:gd name="connsiteX39" fmla="*/ 0 w 11148544"/>
              <a:gd name="connsiteY39" fmla="*/ 1520811 h 3306111"/>
              <a:gd name="connsiteX40" fmla="*/ 0 w 11148544"/>
              <a:gd name="connsiteY40" fmla="*/ 793467 h 3306111"/>
              <a:gd name="connsiteX41" fmla="*/ 0 w 11148544"/>
              <a:gd name="connsiteY41" fmla="*/ 0 h 3306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1148544" h="3306111" fill="none" extrusionOk="0">
                <a:moveTo>
                  <a:pt x="0" y="0"/>
                </a:moveTo>
                <a:cubicBezTo>
                  <a:pt x="140727" y="5662"/>
                  <a:pt x="479175" y="-6197"/>
                  <a:pt x="696784" y="0"/>
                </a:cubicBezTo>
                <a:cubicBezTo>
                  <a:pt x="914393" y="6197"/>
                  <a:pt x="1175677" y="19359"/>
                  <a:pt x="1616539" y="0"/>
                </a:cubicBezTo>
                <a:cubicBezTo>
                  <a:pt x="2057401" y="-19359"/>
                  <a:pt x="2077094" y="26416"/>
                  <a:pt x="2201837" y="0"/>
                </a:cubicBezTo>
                <a:cubicBezTo>
                  <a:pt x="2326580" y="-26416"/>
                  <a:pt x="2574322" y="9914"/>
                  <a:pt x="2787136" y="0"/>
                </a:cubicBezTo>
                <a:cubicBezTo>
                  <a:pt x="2999950" y="-9914"/>
                  <a:pt x="3191600" y="-26282"/>
                  <a:pt x="3483920" y="0"/>
                </a:cubicBezTo>
                <a:cubicBezTo>
                  <a:pt x="3776240" y="26282"/>
                  <a:pt x="4113627" y="15606"/>
                  <a:pt x="4292189" y="0"/>
                </a:cubicBezTo>
                <a:cubicBezTo>
                  <a:pt x="4470751" y="-15606"/>
                  <a:pt x="4802115" y="-26182"/>
                  <a:pt x="5100459" y="0"/>
                </a:cubicBezTo>
                <a:cubicBezTo>
                  <a:pt x="5398803" y="26182"/>
                  <a:pt x="5744988" y="34520"/>
                  <a:pt x="5908728" y="0"/>
                </a:cubicBezTo>
                <a:cubicBezTo>
                  <a:pt x="6072468" y="-34520"/>
                  <a:pt x="6606513" y="-34461"/>
                  <a:pt x="6828483" y="0"/>
                </a:cubicBezTo>
                <a:cubicBezTo>
                  <a:pt x="7050454" y="34461"/>
                  <a:pt x="7370365" y="171"/>
                  <a:pt x="7525267" y="0"/>
                </a:cubicBezTo>
                <a:cubicBezTo>
                  <a:pt x="7680169" y="-171"/>
                  <a:pt x="7952249" y="-25055"/>
                  <a:pt x="8333537" y="0"/>
                </a:cubicBezTo>
                <a:cubicBezTo>
                  <a:pt x="8714825" y="25055"/>
                  <a:pt x="8733848" y="-29348"/>
                  <a:pt x="9030321" y="0"/>
                </a:cubicBezTo>
                <a:cubicBezTo>
                  <a:pt x="9326794" y="29348"/>
                  <a:pt x="9407850" y="6201"/>
                  <a:pt x="9727105" y="0"/>
                </a:cubicBezTo>
                <a:cubicBezTo>
                  <a:pt x="10046360" y="-6201"/>
                  <a:pt x="10181300" y="404"/>
                  <a:pt x="10423889" y="0"/>
                </a:cubicBezTo>
                <a:cubicBezTo>
                  <a:pt x="10666478" y="-404"/>
                  <a:pt x="10821619" y="14168"/>
                  <a:pt x="11148544" y="0"/>
                </a:cubicBezTo>
                <a:cubicBezTo>
                  <a:pt x="11152752" y="340145"/>
                  <a:pt x="11157681" y="487213"/>
                  <a:pt x="11148544" y="694283"/>
                </a:cubicBezTo>
                <a:cubicBezTo>
                  <a:pt x="11139407" y="901353"/>
                  <a:pt x="11141519" y="1069531"/>
                  <a:pt x="11148544" y="1289383"/>
                </a:cubicBezTo>
                <a:cubicBezTo>
                  <a:pt x="11155569" y="1509235"/>
                  <a:pt x="11168417" y="1820337"/>
                  <a:pt x="11148544" y="1983667"/>
                </a:cubicBezTo>
                <a:cubicBezTo>
                  <a:pt x="11128671" y="2146997"/>
                  <a:pt x="11149620" y="2303824"/>
                  <a:pt x="11148544" y="2611828"/>
                </a:cubicBezTo>
                <a:cubicBezTo>
                  <a:pt x="11147468" y="2919832"/>
                  <a:pt x="11132843" y="3022076"/>
                  <a:pt x="11148544" y="3306111"/>
                </a:cubicBezTo>
                <a:cubicBezTo>
                  <a:pt x="11063016" y="3294283"/>
                  <a:pt x="10931903" y="3296925"/>
                  <a:pt x="10786216" y="3306111"/>
                </a:cubicBezTo>
                <a:cubicBezTo>
                  <a:pt x="10640529" y="3315297"/>
                  <a:pt x="10330161" y="3278720"/>
                  <a:pt x="10200918" y="3306111"/>
                </a:cubicBezTo>
                <a:cubicBezTo>
                  <a:pt x="10071675" y="3333502"/>
                  <a:pt x="9555712" y="3269765"/>
                  <a:pt x="9392648" y="3306111"/>
                </a:cubicBezTo>
                <a:cubicBezTo>
                  <a:pt x="9229584" y="3342458"/>
                  <a:pt x="9126537" y="3314071"/>
                  <a:pt x="8918835" y="3306111"/>
                </a:cubicBezTo>
                <a:cubicBezTo>
                  <a:pt x="8711133" y="3298151"/>
                  <a:pt x="8305593" y="3317011"/>
                  <a:pt x="7999080" y="3306111"/>
                </a:cubicBezTo>
                <a:cubicBezTo>
                  <a:pt x="7692568" y="3295211"/>
                  <a:pt x="7427604" y="3342010"/>
                  <a:pt x="7079325" y="3306111"/>
                </a:cubicBezTo>
                <a:cubicBezTo>
                  <a:pt x="6731047" y="3270212"/>
                  <a:pt x="6707911" y="3310752"/>
                  <a:pt x="6382541" y="3306111"/>
                </a:cubicBezTo>
                <a:cubicBezTo>
                  <a:pt x="6057171" y="3301470"/>
                  <a:pt x="5814381" y="3273062"/>
                  <a:pt x="5462787" y="3306111"/>
                </a:cubicBezTo>
                <a:cubicBezTo>
                  <a:pt x="5111193" y="3339160"/>
                  <a:pt x="5024578" y="3310427"/>
                  <a:pt x="4766003" y="3306111"/>
                </a:cubicBezTo>
                <a:cubicBezTo>
                  <a:pt x="4507428" y="3301795"/>
                  <a:pt x="4143304" y="3267873"/>
                  <a:pt x="3957733" y="3306111"/>
                </a:cubicBezTo>
                <a:cubicBezTo>
                  <a:pt x="3772162" y="3344350"/>
                  <a:pt x="3678775" y="3310312"/>
                  <a:pt x="3595405" y="3306111"/>
                </a:cubicBezTo>
                <a:cubicBezTo>
                  <a:pt x="3512035" y="3301910"/>
                  <a:pt x="3004395" y="3286155"/>
                  <a:pt x="2675651" y="3306111"/>
                </a:cubicBezTo>
                <a:cubicBezTo>
                  <a:pt x="2346907" y="3326067"/>
                  <a:pt x="2274914" y="3324205"/>
                  <a:pt x="2090352" y="3306111"/>
                </a:cubicBezTo>
                <a:cubicBezTo>
                  <a:pt x="1905790" y="3288017"/>
                  <a:pt x="1602833" y="3298372"/>
                  <a:pt x="1282083" y="3306111"/>
                </a:cubicBezTo>
                <a:cubicBezTo>
                  <a:pt x="961333" y="3313850"/>
                  <a:pt x="1075798" y="3305541"/>
                  <a:pt x="919755" y="3306111"/>
                </a:cubicBezTo>
                <a:cubicBezTo>
                  <a:pt x="763712" y="3306681"/>
                  <a:pt x="238466" y="3317358"/>
                  <a:pt x="0" y="3306111"/>
                </a:cubicBezTo>
                <a:cubicBezTo>
                  <a:pt x="26332" y="3129624"/>
                  <a:pt x="-20930" y="2816350"/>
                  <a:pt x="0" y="2677950"/>
                </a:cubicBezTo>
                <a:cubicBezTo>
                  <a:pt x="20930" y="2539550"/>
                  <a:pt x="11897" y="2244643"/>
                  <a:pt x="0" y="2082850"/>
                </a:cubicBezTo>
                <a:cubicBezTo>
                  <a:pt x="-11897" y="1921057"/>
                  <a:pt x="-24204" y="1775059"/>
                  <a:pt x="0" y="1520811"/>
                </a:cubicBezTo>
                <a:cubicBezTo>
                  <a:pt x="24204" y="1266563"/>
                  <a:pt x="18211" y="942875"/>
                  <a:pt x="0" y="793467"/>
                </a:cubicBezTo>
                <a:cubicBezTo>
                  <a:pt x="-18211" y="644059"/>
                  <a:pt x="-32296" y="333171"/>
                  <a:pt x="0" y="0"/>
                </a:cubicBezTo>
                <a:close/>
              </a:path>
              <a:path w="11148544" h="3306111" stroke="0" extrusionOk="0">
                <a:moveTo>
                  <a:pt x="0" y="0"/>
                </a:moveTo>
                <a:cubicBezTo>
                  <a:pt x="118191" y="23469"/>
                  <a:pt x="394770" y="-12122"/>
                  <a:pt x="585299" y="0"/>
                </a:cubicBezTo>
                <a:cubicBezTo>
                  <a:pt x="775828" y="12122"/>
                  <a:pt x="767608" y="3229"/>
                  <a:pt x="947626" y="0"/>
                </a:cubicBezTo>
                <a:cubicBezTo>
                  <a:pt x="1127644" y="-3229"/>
                  <a:pt x="1553061" y="6753"/>
                  <a:pt x="1867381" y="0"/>
                </a:cubicBezTo>
                <a:cubicBezTo>
                  <a:pt x="2181701" y="-6753"/>
                  <a:pt x="2213468" y="8106"/>
                  <a:pt x="2452680" y="0"/>
                </a:cubicBezTo>
                <a:cubicBezTo>
                  <a:pt x="2691892" y="-8106"/>
                  <a:pt x="2889083" y="16914"/>
                  <a:pt x="3037978" y="0"/>
                </a:cubicBezTo>
                <a:cubicBezTo>
                  <a:pt x="3186873" y="-16914"/>
                  <a:pt x="3759799" y="21014"/>
                  <a:pt x="3957733" y="0"/>
                </a:cubicBezTo>
                <a:cubicBezTo>
                  <a:pt x="4155668" y="-21014"/>
                  <a:pt x="4257019" y="-8400"/>
                  <a:pt x="4431546" y="0"/>
                </a:cubicBezTo>
                <a:cubicBezTo>
                  <a:pt x="4606073" y="8400"/>
                  <a:pt x="4939713" y="-17834"/>
                  <a:pt x="5351301" y="0"/>
                </a:cubicBezTo>
                <a:cubicBezTo>
                  <a:pt x="5762890" y="17834"/>
                  <a:pt x="6010331" y="-475"/>
                  <a:pt x="6271056" y="0"/>
                </a:cubicBezTo>
                <a:cubicBezTo>
                  <a:pt x="6531781" y="475"/>
                  <a:pt x="6734674" y="1678"/>
                  <a:pt x="6967840" y="0"/>
                </a:cubicBezTo>
                <a:cubicBezTo>
                  <a:pt x="7201006" y="-1678"/>
                  <a:pt x="7462351" y="-256"/>
                  <a:pt x="7887595" y="0"/>
                </a:cubicBezTo>
                <a:cubicBezTo>
                  <a:pt x="8312840" y="256"/>
                  <a:pt x="8287730" y="9715"/>
                  <a:pt x="8472893" y="0"/>
                </a:cubicBezTo>
                <a:cubicBezTo>
                  <a:pt x="8658056" y="-9715"/>
                  <a:pt x="8800172" y="-11543"/>
                  <a:pt x="9058192" y="0"/>
                </a:cubicBezTo>
                <a:cubicBezTo>
                  <a:pt x="9316212" y="11543"/>
                  <a:pt x="9663455" y="-19622"/>
                  <a:pt x="9866461" y="0"/>
                </a:cubicBezTo>
                <a:cubicBezTo>
                  <a:pt x="10069467" y="19622"/>
                  <a:pt x="10318233" y="-17253"/>
                  <a:pt x="10451760" y="0"/>
                </a:cubicBezTo>
                <a:cubicBezTo>
                  <a:pt x="10585287" y="17253"/>
                  <a:pt x="10877309" y="-20977"/>
                  <a:pt x="11148544" y="0"/>
                </a:cubicBezTo>
                <a:cubicBezTo>
                  <a:pt x="11129618" y="308159"/>
                  <a:pt x="11176542" y="473505"/>
                  <a:pt x="11148544" y="727344"/>
                </a:cubicBezTo>
                <a:cubicBezTo>
                  <a:pt x="11120546" y="981183"/>
                  <a:pt x="11168022" y="1104368"/>
                  <a:pt x="11148544" y="1421628"/>
                </a:cubicBezTo>
                <a:cubicBezTo>
                  <a:pt x="11129066" y="1738888"/>
                  <a:pt x="11135579" y="1857938"/>
                  <a:pt x="11148544" y="2115911"/>
                </a:cubicBezTo>
                <a:cubicBezTo>
                  <a:pt x="11161509" y="2373884"/>
                  <a:pt x="11141613" y="2423175"/>
                  <a:pt x="11148544" y="2677950"/>
                </a:cubicBezTo>
                <a:cubicBezTo>
                  <a:pt x="11155475" y="2932725"/>
                  <a:pt x="11152954" y="3103835"/>
                  <a:pt x="11148544" y="3306111"/>
                </a:cubicBezTo>
                <a:cubicBezTo>
                  <a:pt x="10829010" y="3344877"/>
                  <a:pt x="10615268" y="3329428"/>
                  <a:pt x="10340275" y="3306111"/>
                </a:cubicBezTo>
                <a:cubicBezTo>
                  <a:pt x="10065282" y="3282794"/>
                  <a:pt x="10096587" y="3317244"/>
                  <a:pt x="9866461" y="3306111"/>
                </a:cubicBezTo>
                <a:cubicBezTo>
                  <a:pt x="9636335" y="3294978"/>
                  <a:pt x="9436645" y="3330635"/>
                  <a:pt x="9169677" y="3306111"/>
                </a:cubicBezTo>
                <a:cubicBezTo>
                  <a:pt x="8902709" y="3281587"/>
                  <a:pt x="8881531" y="3288407"/>
                  <a:pt x="8807350" y="3306111"/>
                </a:cubicBezTo>
                <a:cubicBezTo>
                  <a:pt x="8733169" y="3323815"/>
                  <a:pt x="8609117" y="3291497"/>
                  <a:pt x="8445022" y="3306111"/>
                </a:cubicBezTo>
                <a:cubicBezTo>
                  <a:pt x="8280927" y="3320725"/>
                  <a:pt x="7901250" y="3276304"/>
                  <a:pt x="7748238" y="3306111"/>
                </a:cubicBezTo>
                <a:cubicBezTo>
                  <a:pt x="7595226" y="3335918"/>
                  <a:pt x="7375038" y="3317306"/>
                  <a:pt x="7274425" y="3306111"/>
                </a:cubicBezTo>
                <a:cubicBezTo>
                  <a:pt x="7173812" y="3294916"/>
                  <a:pt x="6670657" y="3330582"/>
                  <a:pt x="6466156" y="3306111"/>
                </a:cubicBezTo>
                <a:cubicBezTo>
                  <a:pt x="6261655" y="3281640"/>
                  <a:pt x="6217625" y="3293493"/>
                  <a:pt x="5992342" y="3306111"/>
                </a:cubicBezTo>
                <a:cubicBezTo>
                  <a:pt x="5767059" y="3318729"/>
                  <a:pt x="5372044" y="3267241"/>
                  <a:pt x="5184073" y="3306111"/>
                </a:cubicBezTo>
                <a:cubicBezTo>
                  <a:pt x="4996102" y="3344981"/>
                  <a:pt x="4934842" y="3306256"/>
                  <a:pt x="4821745" y="3306111"/>
                </a:cubicBezTo>
                <a:cubicBezTo>
                  <a:pt x="4708648" y="3305966"/>
                  <a:pt x="4389551" y="3343691"/>
                  <a:pt x="4013476" y="3306111"/>
                </a:cubicBezTo>
                <a:cubicBezTo>
                  <a:pt x="3637401" y="3268531"/>
                  <a:pt x="3650022" y="3294166"/>
                  <a:pt x="3539663" y="3306111"/>
                </a:cubicBezTo>
                <a:cubicBezTo>
                  <a:pt x="3429304" y="3318056"/>
                  <a:pt x="3327403" y="3298106"/>
                  <a:pt x="3177335" y="3306111"/>
                </a:cubicBezTo>
                <a:cubicBezTo>
                  <a:pt x="3027267" y="3314116"/>
                  <a:pt x="2804263" y="3300677"/>
                  <a:pt x="2703522" y="3306111"/>
                </a:cubicBezTo>
                <a:cubicBezTo>
                  <a:pt x="2602781" y="3311545"/>
                  <a:pt x="2241742" y="3319910"/>
                  <a:pt x="1895252" y="3306111"/>
                </a:cubicBezTo>
                <a:cubicBezTo>
                  <a:pt x="1548762" y="3292313"/>
                  <a:pt x="1566914" y="3309287"/>
                  <a:pt x="1421439" y="3306111"/>
                </a:cubicBezTo>
                <a:cubicBezTo>
                  <a:pt x="1275964" y="3302935"/>
                  <a:pt x="1165569" y="3302425"/>
                  <a:pt x="1059112" y="3306111"/>
                </a:cubicBezTo>
                <a:cubicBezTo>
                  <a:pt x="952655" y="3309797"/>
                  <a:pt x="488296" y="3275334"/>
                  <a:pt x="0" y="3306111"/>
                </a:cubicBezTo>
                <a:cubicBezTo>
                  <a:pt x="-24090" y="2998241"/>
                  <a:pt x="-20853" y="2894845"/>
                  <a:pt x="0" y="2677950"/>
                </a:cubicBezTo>
                <a:cubicBezTo>
                  <a:pt x="20853" y="2461055"/>
                  <a:pt x="19793" y="2288763"/>
                  <a:pt x="0" y="2115911"/>
                </a:cubicBezTo>
                <a:cubicBezTo>
                  <a:pt x="-19793" y="1943059"/>
                  <a:pt x="6427" y="1626747"/>
                  <a:pt x="0" y="1454689"/>
                </a:cubicBezTo>
                <a:cubicBezTo>
                  <a:pt x="-6427" y="1282631"/>
                  <a:pt x="12588" y="1136220"/>
                  <a:pt x="0" y="859589"/>
                </a:cubicBezTo>
                <a:cubicBezTo>
                  <a:pt x="-12588" y="582958"/>
                  <a:pt x="41092" y="178889"/>
                  <a:pt x="0" y="0"/>
                </a:cubicBezTo>
                <a:close/>
              </a:path>
            </a:pathLst>
          </a:custGeom>
          <a:solidFill>
            <a:srgbClr val="F6E9E1"/>
          </a:solidFill>
          <a:ln w="12700">
            <a:solidFill>
              <a:schemeClr val="tx1"/>
            </a:solidFill>
            <a:miter lim="400000"/>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21" name="Er organisasjonen stor, vurder hvordan den best mulig kan kartlegge hvilken kjernekompetanse medarbeiderne besitter; trengs det ekstern konsulentbistand, skal det utarbeides en questback eller er det mest effektivt å samtale med avdelingsledere?…"/>
          <p:cNvSpPr txBox="1"/>
          <p:nvPr/>
        </p:nvSpPr>
        <p:spPr>
          <a:xfrm>
            <a:off x="1299411" y="2203211"/>
            <a:ext cx="10306179" cy="311880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t">
            <a:spAutoFit/>
          </a:bodyPr>
          <a:lstStyle/>
          <a:p>
            <a:pPr algn="l" defTabSz="457200">
              <a:defRPr sz="1400">
                <a:solidFill>
                  <a:srgbClr val="FFFFFF"/>
                </a:solidFill>
                <a:latin typeface="Century Gothic"/>
                <a:ea typeface="Century Gothic"/>
                <a:cs typeface="Century Gothic"/>
                <a:sym typeface="Century Gothic"/>
              </a:defRPr>
            </a:pPr>
            <a:r>
              <a:rPr lang="nb-NO" b="1">
                <a:solidFill>
                  <a:schemeClr val="bg2">
                    <a:lumMod val="50000"/>
                  </a:schemeClr>
                </a:solidFill>
              </a:rPr>
              <a:t>OPPGAVE </a:t>
            </a:r>
          </a:p>
          <a:p>
            <a:pPr algn="l" defTabSz="457200">
              <a:defRPr sz="1400">
                <a:solidFill>
                  <a:srgbClr val="FFFFFF"/>
                </a:solidFill>
                <a:latin typeface="Century Gothic"/>
                <a:ea typeface="Century Gothic"/>
                <a:cs typeface="Century Gothic"/>
                <a:sym typeface="Century Gothic"/>
              </a:defRPr>
            </a:pPr>
            <a:r>
              <a:rPr lang="nb-NO">
                <a:solidFill>
                  <a:schemeClr val="bg2">
                    <a:lumMod val="50000"/>
                  </a:schemeClr>
                </a:solidFill>
              </a:rPr>
              <a:t>Å definere hvilken kompetanse organisasjonen besitter kan gjøres enkelt eller omfattende. </a:t>
            </a:r>
            <a:br>
              <a:rPr lang="nb-NO"/>
            </a:br>
            <a:r>
              <a:rPr lang="nb-NO">
                <a:solidFill>
                  <a:schemeClr val="bg2">
                    <a:lumMod val="50000"/>
                  </a:schemeClr>
                </a:solidFill>
              </a:rPr>
              <a:t>Trengs det ekstern konsulentbistand for en større kartlegging, skal det utarbeides en questback eller er det mest hensiktsmessig med kompetansesamtaler mellom avdelingsledere og ansatte?</a:t>
            </a:r>
          </a:p>
          <a:p>
            <a:pPr algn="l" defTabSz="457200">
              <a:defRPr sz="1400">
                <a:solidFill>
                  <a:srgbClr val="FFFFFF"/>
                </a:solidFill>
                <a:latin typeface="Century Gothic"/>
                <a:ea typeface="Century Gothic"/>
                <a:cs typeface="Century Gothic"/>
                <a:sym typeface="Century Gothic"/>
              </a:defRPr>
            </a:pPr>
            <a:endParaRPr lang="nb-NO">
              <a:solidFill>
                <a:schemeClr val="bg2">
                  <a:lumMod val="50000"/>
                </a:schemeClr>
              </a:solidFill>
            </a:endParaRPr>
          </a:p>
          <a:p>
            <a:pPr algn="l" defTabSz="457200">
              <a:defRPr sz="1400">
                <a:solidFill>
                  <a:srgbClr val="FFFFFF"/>
                </a:solidFill>
                <a:latin typeface="Century Gothic"/>
                <a:ea typeface="Century Gothic"/>
                <a:cs typeface="Century Gothic"/>
                <a:sym typeface="Century Gothic"/>
              </a:defRPr>
            </a:pPr>
            <a:r>
              <a:rPr lang="nb-NO">
                <a:solidFill>
                  <a:schemeClr val="bg2">
                    <a:lumMod val="50000"/>
                  </a:schemeClr>
                </a:solidFill>
              </a:rPr>
              <a:t>Det er viktig at arbeidet er preget av tillit, og det bør fremgå hvorfor kartleggingen gjøres og hva resultatene skal brukes til.</a:t>
            </a:r>
          </a:p>
          <a:p>
            <a:pPr algn="l" defTabSz="457200">
              <a:defRPr sz="1400">
                <a:solidFill>
                  <a:srgbClr val="FFFFFF"/>
                </a:solidFill>
                <a:latin typeface="Century Gothic"/>
                <a:ea typeface="Century Gothic"/>
                <a:cs typeface="Century Gothic"/>
                <a:sym typeface="Century Gothic"/>
              </a:defRPr>
            </a:pPr>
            <a:endParaRPr lang="nb-NO"/>
          </a:p>
          <a:p>
            <a:pPr algn="l" defTabSz="457200">
              <a:defRPr sz="1400" b="1">
                <a:solidFill>
                  <a:srgbClr val="000000"/>
                </a:solidFill>
                <a:latin typeface="Century Gothic"/>
                <a:ea typeface="Century Gothic"/>
                <a:cs typeface="Century Gothic"/>
                <a:sym typeface="Century Gothic"/>
              </a:defRPr>
            </a:pPr>
            <a:r>
              <a:rPr lang="nb-NO"/>
              <a:t>FORSLAG</a:t>
            </a:r>
          </a:p>
          <a:p>
            <a:pPr algn="l" defTabSz="457200">
              <a:defRPr sz="1400" b="1">
                <a:solidFill>
                  <a:srgbClr val="000000"/>
                </a:solidFill>
                <a:latin typeface="Century Gothic"/>
                <a:ea typeface="Century Gothic"/>
                <a:cs typeface="Century Gothic"/>
                <a:sym typeface="Century Gothic"/>
              </a:defRPr>
            </a:pPr>
            <a:r>
              <a:rPr lang="nb-NO" b="0"/>
              <a:t>Be hvert enkelt redaksjonsmedlem gjøre en egenvurdering av egen kompetanse for hvert punkt. Nærmeste leder kan gjøre det samme og så kan man i et møte med den enkelte gå gjennom resultatene. Dette vil kunne gi et fint grunnlag for å få til god kompetanseutvikling for den enkelte.</a:t>
            </a:r>
          </a:p>
          <a:p>
            <a:pPr algn="l" defTabSz="457200">
              <a:defRPr sz="1400">
                <a:solidFill>
                  <a:srgbClr val="000000"/>
                </a:solidFill>
                <a:latin typeface="Century Gothic"/>
                <a:ea typeface="Century Gothic"/>
                <a:cs typeface="Century Gothic"/>
                <a:sym typeface="Century Gothic"/>
              </a:defRPr>
            </a:pPr>
            <a:endParaRPr lang="nb-NO" b="0"/>
          </a:p>
          <a:p>
            <a:pPr algn="l" defTabSz="457200">
              <a:defRPr sz="1400">
                <a:solidFill>
                  <a:srgbClr val="FFFFFF"/>
                </a:solidFill>
                <a:latin typeface="Century Gothic"/>
                <a:ea typeface="Century Gothic"/>
                <a:cs typeface="Century Gothic"/>
                <a:sym typeface="Century Gothic"/>
              </a:defRPr>
            </a:pPr>
            <a:endParaRPr>
              <a:solidFill>
                <a:schemeClr val="bg2">
                  <a:lumMod val="50000"/>
                </a:schemeClr>
              </a:solidFill>
            </a:endParaRPr>
          </a:p>
        </p:txBody>
      </p:sp>
      <p:sp>
        <p:nvSpPr>
          <p:cNvPr id="322" name="Rektangel"/>
          <p:cNvSpPr/>
          <p:nvPr/>
        </p:nvSpPr>
        <p:spPr>
          <a:xfrm>
            <a:off x="928326" y="5552934"/>
            <a:ext cx="2661046" cy="329804"/>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23" name="NØDVENDIG KOMPETANSE"/>
          <p:cNvSpPr txBox="1"/>
          <p:nvPr/>
        </p:nvSpPr>
        <p:spPr>
          <a:xfrm>
            <a:off x="994350" y="5559085"/>
            <a:ext cx="1618309" cy="3175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400" b="1">
                <a:solidFill>
                  <a:srgbClr val="FFFFFF"/>
                </a:solidFill>
                <a:latin typeface="Century Gothic"/>
                <a:ea typeface="Century Gothic"/>
                <a:cs typeface="Century Gothic"/>
                <a:sym typeface="Century Gothic"/>
              </a:defRPr>
            </a:lvl1pPr>
          </a:lstStyle>
          <a:p>
            <a:r>
              <a:t>KOMPETANSEMÅL</a:t>
            </a:r>
          </a:p>
        </p:txBody>
      </p:sp>
      <p:sp>
        <p:nvSpPr>
          <p:cNvPr id="324" name="Rektangel"/>
          <p:cNvSpPr/>
          <p:nvPr/>
        </p:nvSpPr>
        <p:spPr>
          <a:xfrm>
            <a:off x="3754234" y="5552934"/>
            <a:ext cx="2661046" cy="329804"/>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25" name="EGENVURDERING"/>
          <p:cNvSpPr txBox="1"/>
          <p:nvPr/>
        </p:nvSpPr>
        <p:spPr>
          <a:xfrm>
            <a:off x="4216857" y="5559085"/>
            <a:ext cx="1572209" cy="3175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400" b="1">
                <a:solidFill>
                  <a:srgbClr val="FFFFFF"/>
                </a:solidFill>
                <a:latin typeface="Century Gothic"/>
                <a:ea typeface="Century Gothic"/>
                <a:cs typeface="Century Gothic"/>
                <a:sym typeface="Century Gothic"/>
              </a:defRPr>
            </a:lvl1pPr>
          </a:lstStyle>
          <a:p>
            <a:r>
              <a:t>EGENVURDERING</a:t>
            </a:r>
          </a:p>
        </p:txBody>
      </p:sp>
      <p:sp>
        <p:nvSpPr>
          <p:cNvPr id="326" name="Rektangel"/>
          <p:cNvSpPr/>
          <p:nvPr/>
        </p:nvSpPr>
        <p:spPr>
          <a:xfrm>
            <a:off x="6580140" y="5552934"/>
            <a:ext cx="2661047" cy="329804"/>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27" name="LEDERS VURDERING"/>
          <p:cNvSpPr txBox="1"/>
          <p:nvPr/>
        </p:nvSpPr>
        <p:spPr>
          <a:xfrm>
            <a:off x="7049937" y="5559085"/>
            <a:ext cx="1739417" cy="3175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400" b="1">
                <a:solidFill>
                  <a:srgbClr val="FFFFFF"/>
                </a:solidFill>
                <a:latin typeface="Century Gothic"/>
                <a:ea typeface="Century Gothic"/>
                <a:cs typeface="Century Gothic"/>
                <a:sym typeface="Century Gothic"/>
              </a:defRPr>
            </a:lvl1pPr>
          </a:lstStyle>
          <a:p>
            <a:r>
              <a:t>LEDERS VURDERING</a:t>
            </a:r>
          </a:p>
        </p:txBody>
      </p:sp>
      <p:sp>
        <p:nvSpPr>
          <p:cNvPr id="328" name="Rektangel"/>
          <p:cNvSpPr/>
          <p:nvPr/>
        </p:nvSpPr>
        <p:spPr>
          <a:xfrm>
            <a:off x="9415426" y="5552934"/>
            <a:ext cx="2661047" cy="329804"/>
          </a:xfrm>
          <a:prstGeom prst="rect">
            <a:avLst/>
          </a:prstGeom>
          <a:solidFill>
            <a:srgbClr val="7A2B1F"/>
          </a:solidFill>
          <a:ln w="12700">
            <a:solidFill>
              <a:srgbClr val="000000"/>
            </a:solid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29" name="SAMTALE"/>
          <p:cNvSpPr txBox="1"/>
          <p:nvPr/>
        </p:nvSpPr>
        <p:spPr>
          <a:xfrm>
            <a:off x="10128367" y="5559085"/>
            <a:ext cx="875160" cy="3175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400" b="1">
                <a:solidFill>
                  <a:srgbClr val="FFFFFF"/>
                </a:solidFill>
                <a:latin typeface="Century Gothic"/>
                <a:ea typeface="Century Gothic"/>
                <a:cs typeface="Century Gothic"/>
                <a:sym typeface="Century Gothic"/>
              </a:defRPr>
            </a:lvl1pPr>
          </a:lstStyle>
          <a:p>
            <a:r>
              <a:t>SAMTALE</a:t>
            </a:r>
          </a:p>
        </p:txBody>
      </p:sp>
      <p:sp>
        <p:nvSpPr>
          <p:cNvPr id="330" name="Rektangel"/>
          <p:cNvSpPr/>
          <p:nvPr/>
        </p:nvSpPr>
        <p:spPr>
          <a:xfrm>
            <a:off x="927929" y="5985954"/>
            <a:ext cx="2649142" cy="1896618"/>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31" name="Rektangel"/>
          <p:cNvSpPr/>
          <p:nvPr/>
        </p:nvSpPr>
        <p:spPr>
          <a:xfrm>
            <a:off x="3754632" y="5985954"/>
            <a:ext cx="2661046" cy="1896618"/>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32" name="Rektangel"/>
          <p:cNvSpPr/>
          <p:nvPr/>
        </p:nvSpPr>
        <p:spPr>
          <a:xfrm>
            <a:off x="6583171" y="5985954"/>
            <a:ext cx="2661046" cy="1896618"/>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33" name="Rektangel"/>
          <p:cNvSpPr/>
          <p:nvPr/>
        </p:nvSpPr>
        <p:spPr>
          <a:xfrm>
            <a:off x="9415825" y="5985954"/>
            <a:ext cx="2661046" cy="1896618"/>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334" name="For å nå dette målet skal…"/>
          <p:cNvSpPr txBox="1"/>
          <p:nvPr/>
        </p:nvSpPr>
        <p:spPr>
          <a:xfrm>
            <a:off x="978689" y="6282712"/>
            <a:ext cx="2519290" cy="157992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algn="l" defTabSz="457200">
              <a:defRPr sz="1200">
                <a:solidFill>
                  <a:srgbClr val="000000"/>
                </a:solidFill>
                <a:latin typeface="Century Gothic"/>
                <a:ea typeface="Century Gothic"/>
                <a:cs typeface="Century Gothic"/>
                <a:sym typeface="Century Gothic"/>
              </a:defRPr>
            </a:pPr>
            <a:r>
              <a:rPr lang="nb-NO"/>
              <a:t>For å nå dette målet skal: </a:t>
            </a:r>
          </a:p>
          <a:p>
            <a:pPr marL="482600" indent="-177800" algn="l" defTabSz="457200">
              <a:buSzPct val="123000"/>
              <a:buChar char="•"/>
              <a:defRPr sz="1200">
                <a:solidFill>
                  <a:srgbClr val="000000"/>
                </a:solidFill>
                <a:latin typeface="Century Gothic"/>
                <a:ea typeface="Century Gothic"/>
                <a:cs typeface="Century Gothic"/>
                <a:sym typeface="Century Gothic"/>
              </a:defRPr>
            </a:pPr>
            <a:r>
              <a:rPr lang="nb-NO"/>
              <a:t>alle i avdelingen kunne ta enkle videopptak med mobilen</a:t>
            </a:r>
          </a:p>
          <a:p>
            <a:pPr marL="482600" indent="-177800" algn="l" defTabSz="457200">
              <a:buSzPct val="123000"/>
              <a:buChar char="•"/>
              <a:defRPr sz="1200">
                <a:solidFill>
                  <a:srgbClr val="000000"/>
                </a:solidFill>
                <a:latin typeface="Century Gothic"/>
                <a:ea typeface="Century Gothic"/>
                <a:cs typeface="Century Gothic"/>
                <a:sym typeface="Century Gothic"/>
              </a:defRPr>
            </a:pPr>
            <a:r>
              <a:rPr lang="nb-NO"/>
              <a:t>flere ha god kunnskap om hvordan man bygger opp en god visuell historie</a:t>
            </a:r>
          </a:p>
          <a:p>
            <a:pPr marL="304800" algn="l" defTabSz="457200">
              <a:defRPr sz="1200">
                <a:solidFill>
                  <a:srgbClr val="000000"/>
                </a:solidFill>
                <a:latin typeface="Century Gothic"/>
                <a:ea typeface="Century Gothic"/>
                <a:cs typeface="Century Gothic"/>
                <a:sym typeface="Century Gothic"/>
              </a:defRPr>
            </a:pPr>
            <a:endParaRPr lang="nb-NO"/>
          </a:p>
        </p:txBody>
      </p:sp>
      <p:sp>
        <p:nvSpPr>
          <p:cNvPr id="335" name="Be hvert redaksjonsmedlem…"/>
          <p:cNvSpPr txBox="1"/>
          <p:nvPr/>
        </p:nvSpPr>
        <p:spPr>
          <a:xfrm>
            <a:off x="3737366" y="6245386"/>
            <a:ext cx="2519289" cy="1025922"/>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marL="304800" algn="l" defTabSz="457200">
              <a:defRPr sz="1200">
                <a:solidFill>
                  <a:srgbClr val="000000"/>
                </a:solidFill>
                <a:latin typeface="Century Gothic"/>
                <a:ea typeface="Century Gothic"/>
                <a:cs typeface="Century Gothic"/>
                <a:sym typeface="Century Gothic"/>
              </a:defRPr>
            </a:pPr>
            <a:r>
              <a:rPr lang="nb-NO"/>
              <a:t>Be hvert redaksjonsmedlem</a:t>
            </a:r>
          </a:p>
          <a:p>
            <a:pPr marL="304800" algn="l" defTabSz="457200">
              <a:defRPr sz="1200">
                <a:solidFill>
                  <a:srgbClr val="000000"/>
                </a:solidFill>
                <a:latin typeface="Century Gothic"/>
                <a:ea typeface="Century Gothic"/>
                <a:cs typeface="Century Gothic"/>
                <a:sym typeface="Century Gothic"/>
              </a:defRPr>
            </a:pPr>
            <a:r>
              <a:rPr lang="nb-NO"/>
              <a:t>om å foreta en vurdering av</a:t>
            </a:r>
          </a:p>
          <a:p>
            <a:pPr marL="304800" algn="l" defTabSz="457200">
              <a:defRPr sz="1200">
                <a:solidFill>
                  <a:srgbClr val="000000"/>
                </a:solidFill>
                <a:latin typeface="Century Gothic"/>
                <a:ea typeface="Century Gothic"/>
                <a:cs typeface="Century Gothic"/>
                <a:sym typeface="Century Gothic"/>
              </a:defRPr>
            </a:pPr>
            <a:r>
              <a:rPr lang="nb-NO"/>
              <a:t>egen kompetanse/egne</a:t>
            </a:r>
          </a:p>
          <a:p>
            <a:pPr marL="304800" algn="l" defTabSz="457200">
              <a:defRPr sz="1200">
                <a:solidFill>
                  <a:srgbClr val="000000"/>
                </a:solidFill>
                <a:latin typeface="Century Gothic"/>
                <a:ea typeface="Century Gothic"/>
                <a:cs typeface="Century Gothic"/>
                <a:sym typeface="Century Gothic"/>
              </a:defRPr>
            </a:pPr>
            <a:r>
              <a:rPr lang="nb-NO"/>
              <a:t>ferdigheter.</a:t>
            </a:r>
          </a:p>
          <a:p>
            <a:pPr marL="304800" algn="l" defTabSz="457200">
              <a:defRPr sz="1200">
                <a:solidFill>
                  <a:srgbClr val="000000"/>
                </a:solidFill>
                <a:latin typeface="Century Gothic"/>
                <a:ea typeface="Century Gothic"/>
                <a:cs typeface="Century Gothic"/>
                <a:sym typeface="Century Gothic"/>
              </a:defRPr>
            </a:pPr>
            <a:endParaRPr lang="nb-NO"/>
          </a:p>
        </p:txBody>
      </p:sp>
      <p:sp>
        <p:nvSpPr>
          <p:cNvPr id="336" name="Nærmeste leder foretar en…"/>
          <p:cNvSpPr txBox="1"/>
          <p:nvPr/>
        </p:nvSpPr>
        <p:spPr>
          <a:xfrm>
            <a:off x="6645068" y="6245386"/>
            <a:ext cx="2519289" cy="1025922"/>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marL="304800" algn="l" defTabSz="457200">
              <a:defRPr sz="1200">
                <a:solidFill>
                  <a:srgbClr val="000000"/>
                </a:solidFill>
                <a:latin typeface="Century Gothic"/>
                <a:ea typeface="Century Gothic"/>
                <a:cs typeface="Century Gothic"/>
                <a:sym typeface="Century Gothic"/>
              </a:defRPr>
            </a:pPr>
            <a:r>
              <a:rPr lang="nb-NO"/>
              <a:t>Nærmeste leder foretar en</a:t>
            </a:r>
          </a:p>
          <a:p>
            <a:pPr marL="304800" algn="l" defTabSz="457200">
              <a:defRPr sz="1200">
                <a:solidFill>
                  <a:srgbClr val="000000"/>
                </a:solidFill>
                <a:latin typeface="Century Gothic"/>
                <a:ea typeface="Century Gothic"/>
                <a:cs typeface="Century Gothic"/>
                <a:sym typeface="Century Gothic"/>
              </a:defRPr>
            </a:pPr>
            <a:r>
              <a:rPr lang="nb-NO"/>
              <a:t>vurdering av</a:t>
            </a:r>
          </a:p>
          <a:p>
            <a:pPr marL="304800" algn="l" defTabSz="457200">
              <a:defRPr sz="1200">
                <a:solidFill>
                  <a:srgbClr val="000000"/>
                </a:solidFill>
                <a:latin typeface="Century Gothic"/>
                <a:ea typeface="Century Gothic"/>
                <a:cs typeface="Century Gothic"/>
                <a:sym typeface="Century Gothic"/>
              </a:defRPr>
            </a:pPr>
            <a:r>
              <a:rPr lang="nb-NO"/>
              <a:t>redaksjonsmedlemmets</a:t>
            </a:r>
          </a:p>
          <a:p>
            <a:pPr marL="304800" algn="l" defTabSz="457200">
              <a:defRPr sz="1200">
                <a:solidFill>
                  <a:srgbClr val="000000"/>
                </a:solidFill>
                <a:latin typeface="Century Gothic"/>
                <a:ea typeface="Century Gothic"/>
                <a:cs typeface="Century Gothic"/>
                <a:sym typeface="Century Gothic"/>
              </a:defRPr>
            </a:pPr>
            <a:r>
              <a:rPr lang="nb-NO"/>
              <a:t>kompetanse/ferdigheter.</a:t>
            </a:r>
          </a:p>
          <a:p>
            <a:pPr marL="304800" algn="l" defTabSz="457200">
              <a:defRPr sz="1200">
                <a:solidFill>
                  <a:srgbClr val="000000"/>
                </a:solidFill>
                <a:latin typeface="Century Gothic"/>
                <a:ea typeface="Century Gothic"/>
                <a:cs typeface="Century Gothic"/>
                <a:sym typeface="Century Gothic"/>
              </a:defRPr>
            </a:pPr>
            <a:endParaRPr lang="nb-NO"/>
          </a:p>
        </p:txBody>
      </p:sp>
      <p:sp>
        <p:nvSpPr>
          <p:cNvPr id="337" name="Gjennomgå resultatene…"/>
          <p:cNvSpPr txBox="1"/>
          <p:nvPr/>
        </p:nvSpPr>
        <p:spPr>
          <a:xfrm>
            <a:off x="9480353" y="6232944"/>
            <a:ext cx="2519289" cy="841256"/>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t">
            <a:spAutoFit/>
          </a:bodyPr>
          <a:lstStyle/>
          <a:p>
            <a:pPr marL="304800" algn="l" defTabSz="457200">
              <a:defRPr sz="1200">
                <a:solidFill>
                  <a:srgbClr val="000000"/>
                </a:solidFill>
                <a:latin typeface="Century Gothic"/>
                <a:ea typeface="Century Gothic"/>
                <a:cs typeface="Century Gothic"/>
                <a:sym typeface="Century Gothic"/>
              </a:defRPr>
            </a:pPr>
            <a:r>
              <a:rPr lang="nb-NO"/>
              <a:t>Gjennomgå resultatene</a:t>
            </a:r>
          </a:p>
          <a:p>
            <a:pPr marL="304800" algn="l" defTabSz="457200">
              <a:defRPr sz="1200">
                <a:solidFill>
                  <a:srgbClr val="000000"/>
                </a:solidFill>
                <a:latin typeface="Century Gothic"/>
                <a:ea typeface="Century Gothic"/>
                <a:cs typeface="Century Gothic"/>
                <a:sym typeface="Century Gothic"/>
              </a:defRPr>
            </a:pPr>
            <a:r>
              <a:rPr lang="nb-NO"/>
              <a:t>sammen, for eksempel i</a:t>
            </a:r>
          </a:p>
          <a:p>
            <a:pPr marL="304800" algn="l" defTabSz="457200">
              <a:defRPr sz="1200">
                <a:solidFill>
                  <a:srgbClr val="000000"/>
                </a:solidFill>
                <a:latin typeface="Century Gothic"/>
                <a:ea typeface="Century Gothic"/>
                <a:cs typeface="Century Gothic"/>
                <a:sym typeface="Century Gothic"/>
              </a:defRPr>
            </a:pPr>
            <a:r>
              <a:rPr lang="nb-NO"/>
              <a:t>medarbeidersamtalen.</a:t>
            </a:r>
          </a:p>
          <a:p>
            <a:pPr marL="304800" algn="l" defTabSz="457200">
              <a:defRPr sz="1200">
                <a:solidFill>
                  <a:srgbClr val="000000"/>
                </a:solidFill>
                <a:latin typeface="Century Gothic"/>
                <a:ea typeface="Century Gothic"/>
                <a:cs typeface="Century Gothic"/>
                <a:sym typeface="Century Gothic"/>
              </a:defRPr>
            </a:pPr>
            <a:endParaRPr lang="nb-NO"/>
          </a:p>
        </p:txBody>
      </p:sp>
      <p:sp>
        <p:nvSpPr>
          <p:cNvPr id="339" name="RÅD PÅ VEIEN"/>
          <p:cNvSpPr txBox="1"/>
          <p:nvPr/>
        </p:nvSpPr>
        <p:spPr>
          <a:xfrm>
            <a:off x="476457" y="462490"/>
            <a:ext cx="5355408" cy="7493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HVILKEN KOMPETANSE HAR VI?</a:t>
            </a:r>
          </a:p>
          <a:p>
            <a:pPr algn="l" defTabSz="457200">
              <a:defRPr sz="1400" b="1">
                <a:solidFill>
                  <a:srgbClr val="000000"/>
                </a:solidFill>
                <a:latin typeface="Century Gothic"/>
                <a:ea typeface="Century Gothic"/>
                <a:cs typeface="Century Gothic"/>
                <a:sym typeface="Century Gothic"/>
              </a:defRPr>
            </a:pPr>
            <a:r>
              <a:t>Kartlegging</a:t>
            </a:r>
          </a:p>
        </p:txBody>
      </p:sp>
      <p:sp>
        <p:nvSpPr>
          <p:cNvPr id="340" name="Oval"/>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341" name="STEG 1"/>
          <p:cNvSpPr txBox="1"/>
          <p:nvPr/>
        </p:nvSpPr>
        <p:spPr>
          <a:xfrm>
            <a:off x="11731094" y="691089"/>
            <a:ext cx="592783" cy="2921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2</a:t>
            </a:r>
          </a:p>
        </p:txBody>
      </p:sp>
    </p:spTree>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TotalTime>
  <Words>3094</Words>
  <Application>Microsoft Macintosh PowerPoint</Application>
  <PresentationFormat>Egendefinert</PresentationFormat>
  <Paragraphs>424</Paragraphs>
  <Slides>26</Slides>
  <Notes>0</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26</vt:i4>
      </vt:variant>
    </vt:vector>
  </HeadingPairs>
  <TitlesOfParts>
    <vt:vector size="31" baseType="lpstr">
      <vt:lpstr>Arial</vt:lpstr>
      <vt:lpstr>Century Gothic</vt:lpstr>
      <vt:lpstr>Helvetica Neue</vt:lpstr>
      <vt:lpstr>Helvetica Neue Medium</vt:lpstr>
      <vt:lpstr>21_BasicWhite</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cp:lastModifiedBy>Mai Simonsen</cp:lastModifiedBy>
  <cp:revision>2</cp:revision>
  <dcterms:modified xsi:type="dcterms:W3CDTF">2023-03-21T09:08:56Z</dcterms:modified>
</cp:coreProperties>
</file>